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18"/>
  </p:notesMasterIdLst>
  <p:handoutMasterIdLst>
    <p:handoutMasterId r:id="rId19"/>
  </p:handoutMasterIdLst>
  <p:sldIdLst>
    <p:sldId id="256" r:id="rId5"/>
    <p:sldId id="257" r:id="rId6"/>
    <p:sldId id="275" r:id="rId7"/>
    <p:sldId id="274" r:id="rId8"/>
    <p:sldId id="286" r:id="rId9"/>
    <p:sldId id="288" r:id="rId10"/>
    <p:sldId id="279" r:id="rId11"/>
    <p:sldId id="278" r:id="rId12"/>
    <p:sldId id="280" r:id="rId13"/>
    <p:sldId id="281" r:id="rId14"/>
    <p:sldId id="282" r:id="rId15"/>
    <p:sldId id="277" r:id="rId16"/>
    <p:sldId id="287" r:id="rId17"/>
  </p:sldIdLst>
  <p:sldSz cx="12192000" cy="6858000"/>
  <p:notesSz cx="6858000" cy="9144000"/>
  <p:embeddedFontLst>
    <p:embeddedFont>
      <p:font typeface="Formata Regular" panose="020B0500000000000000" pitchFamily="34" charset="0"/>
      <p:regular r:id="rId20"/>
      <p:bold r:id="rId21"/>
      <p:italic r:id="rId22"/>
      <p:boldItalic r:id="rId23"/>
    </p:embeddedFont>
    <p:embeddedFont>
      <p:font typeface="Formata BoldCondensed" panose="020B0506000000000000" pitchFamily="34" charset="0"/>
      <p:regular r:id="rId24"/>
      <p:italic r:id="rId25"/>
    </p:embeddedFont>
    <p:embeddedFont>
      <p:font typeface="Calibri" panose="020F0502020204030204" pitchFamily="34" charset="0"/>
      <p:regular r:id="rId26"/>
      <p:bold r:id="rId27"/>
      <p:italic r:id="rId28"/>
      <p:boldItalic r:id="rId29"/>
    </p:embeddedFont>
    <p:embeddedFont>
      <p:font typeface="Formata Bold" panose="020B0500000000000000" pitchFamily="34" charset="0"/>
      <p:regular r:id="rId30"/>
      <p:italic r:id="rId31"/>
    </p:embeddedFont>
    <p:embeddedFont>
      <p:font typeface="MS PGothic" panose="020B0600070205080204" pitchFamily="34" charset="-128"/>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C19"/>
    <a:srgbClr val="231F20"/>
    <a:srgbClr val="EC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D88FE8-DC6F-4FB9-A587-B0399A29D0EC}" v="9" dt="2020-01-29T15:01:20.714"/>
  </p1510:revLst>
</p1510:revInfo>
</file>

<file path=ppt/tableStyles.xml><?xml version="1.0" encoding="utf-8"?>
<a:tblStyleLst xmlns:a="http://schemas.openxmlformats.org/drawingml/2006/main" def="{0FF1CE12-B100-0000-0000-000000000002}"/>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731"/>
    <p:restoredTop sz="90429" autoAdjust="0"/>
  </p:normalViewPr>
  <p:slideViewPr>
    <p:cSldViewPr>
      <p:cViewPr varScale="1">
        <p:scale>
          <a:sx n="49" d="100"/>
          <a:sy n="49" d="100"/>
        </p:scale>
        <p:origin x="68" y="160"/>
      </p:cViewPr>
      <p:guideLst>
        <p:guide orient="horz" pos="2160"/>
        <p:guide pos="3840"/>
      </p:guideLst>
    </p:cSldViewPr>
  </p:slideViewPr>
  <p:outlineViewPr>
    <p:cViewPr>
      <p:scale>
        <a:sx n="1" d="1"/>
        <a:sy n="1" d="1"/>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2"/>
          <p:cNvSpPr>
            <a:spLocks noGrp="1"/>
          </p:cNvSpPr>
          <p:nvPr>
            <p:ph type="hdr" sz="quarter"/>
          </p:nvPr>
        </p:nvSpPr>
        <p:spPr>
          <a:xfrm>
            <a:off x="0" y="0"/>
            <a:ext cx="2971800" cy="457200"/>
          </a:xfrm>
          <a:prstGeom prst="rect">
            <a:avLst/>
          </a:prstGeom>
        </p:spPr>
        <p:txBody>
          <a:bodyPr/>
          <a:lstStyle/>
          <a:p>
            <a:endParaRPr lang="en-US"/>
          </a:p>
        </p:txBody>
      </p:sp>
      <p:sp>
        <p:nvSpPr>
          <p:cNvPr id="24" name="Rectangle 24"/>
          <p:cNvSpPr>
            <a:spLocks noGrp="1"/>
          </p:cNvSpPr>
          <p:nvPr>
            <p:ph type="dt" sz="quarter" idx="1"/>
          </p:nvPr>
        </p:nvSpPr>
        <p:spPr>
          <a:xfrm>
            <a:off x="3884613" y="0"/>
            <a:ext cx="2971800" cy="457200"/>
          </a:xfrm>
          <a:prstGeom prst="rect">
            <a:avLst/>
          </a:prstGeom>
        </p:spPr>
        <p:txBody>
          <a:bodyPr/>
          <a:lstStyle/>
          <a:p>
            <a:fld id="{A849C5AD-4428-4E9C-9C84-11B72C9365FB}" type="datetimeFigureOut">
              <a:rPr lang="en-US" smtClean="0"/>
              <a:pPr/>
              <a:t>8/26/2020</a:t>
            </a:fld>
            <a:endParaRPr lang="en-US"/>
          </a:p>
        </p:txBody>
      </p:sp>
      <p:sp>
        <p:nvSpPr>
          <p:cNvPr id="30" name="Rectangle 30"/>
          <p:cNvSpPr>
            <a:spLocks noGrp="1"/>
          </p:cNvSpPr>
          <p:nvPr>
            <p:ph type="ftr" sz="quarter" idx="2"/>
          </p:nvPr>
        </p:nvSpPr>
        <p:spPr>
          <a:xfrm>
            <a:off x="0" y="8685213"/>
            <a:ext cx="2971800" cy="457200"/>
          </a:xfrm>
          <a:prstGeom prst="rect">
            <a:avLst/>
          </a:prstGeom>
        </p:spPr>
        <p:txBody>
          <a:bodyPr/>
          <a:lstStyle/>
          <a:p>
            <a:endParaRPr lang="en-US"/>
          </a:p>
        </p:txBody>
      </p:sp>
      <p:sp>
        <p:nvSpPr>
          <p:cNvPr id="18" name="Rectangle 18"/>
          <p:cNvSpPr>
            <a:spLocks noGrp="1"/>
          </p:cNvSpPr>
          <p:nvPr>
            <p:ph type="sldNum" sz="quarter" idx="3"/>
          </p:nvPr>
        </p:nvSpPr>
        <p:spPr>
          <a:xfrm>
            <a:off x="3884613" y="8685213"/>
            <a:ext cx="2971800" cy="457200"/>
          </a:xfrm>
          <a:prstGeom prst="rect">
            <a:avLst/>
          </a:prstGeom>
        </p:spPr>
        <p:txBody>
          <a:bodyPr/>
          <a:lstStyle/>
          <a:p>
            <a:fld id="{8C596567-A38F-4CEF-B37F-9B9D120D62CE}"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4"/>
          <p:cNvSpPr>
            <a:spLocks noGrp="1"/>
          </p:cNvSpPr>
          <p:nvPr>
            <p:ph type="hdr" sz="quarter"/>
          </p:nvPr>
        </p:nvSpPr>
        <p:spPr>
          <a:xfrm>
            <a:off x="0" y="0"/>
            <a:ext cx="2971800" cy="457200"/>
          </a:xfrm>
          <a:prstGeom prst="rect">
            <a:avLst/>
          </a:prstGeom>
        </p:spPr>
        <p:txBody>
          <a:bodyPr/>
          <a:lstStyle/>
          <a:p>
            <a:endParaRPr lang="en-US"/>
          </a:p>
        </p:txBody>
      </p:sp>
      <p:sp>
        <p:nvSpPr>
          <p:cNvPr id="15" name="Rectangle 15"/>
          <p:cNvSpPr>
            <a:spLocks noGrp="1"/>
          </p:cNvSpPr>
          <p:nvPr>
            <p:ph type="dt" idx="1"/>
          </p:nvPr>
        </p:nvSpPr>
        <p:spPr>
          <a:xfrm>
            <a:off x="3884613" y="0"/>
            <a:ext cx="2971800" cy="457200"/>
          </a:xfrm>
          <a:prstGeom prst="rect">
            <a:avLst/>
          </a:prstGeom>
        </p:spPr>
        <p:txBody>
          <a:bodyPr/>
          <a:lstStyle/>
          <a:p>
            <a:fld id="{D7547E60-4BE7-4E4E-9AAA-5EE35AEC995C}" type="datetimeFigureOut">
              <a:rPr lang="en-US" smtClean="0"/>
              <a:pPr/>
              <a:t>8/26/2020</a:t>
            </a:fld>
            <a:endParaRPr lang="en-US"/>
          </a:p>
        </p:txBody>
      </p:sp>
      <p:sp>
        <p:nvSpPr>
          <p:cNvPr id="23" name="Rectangle 2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anchor="ctr"/>
          <a:lstStyle/>
          <a:p>
            <a:endParaRPr lang="en-US"/>
          </a:p>
        </p:txBody>
      </p:sp>
      <p:sp>
        <p:nvSpPr>
          <p:cNvPr id="5" name="Rectangle 5"/>
          <p:cNvSpPr>
            <a:spLocks noGrp="1"/>
          </p:cNvSpPr>
          <p:nvPr>
            <p:ph type="body" sz="quarter" idx="3"/>
          </p:nvPr>
        </p:nvSpPr>
        <p:spPr>
          <a:xfrm>
            <a:off x="685800" y="4343400"/>
            <a:ext cx="5486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8"/>
          <p:cNvSpPr>
            <a:spLocks noGrp="1"/>
          </p:cNvSpPr>
          <p:nvPr>
            <p:ph type="ftr" sz="quarter" idx="4"/>
          </p:nvPr>
        </p:nvSpPr>
        <p:spPr>
          <a:xfrm>
            <a:off x="0" y="8685213"/>
            <a:ext cx="2971800" cy="457200"/>
          </a:xfrm>
          <a:prstGeom prst="rect">
            <a:avLst/>
          </a:prstGeom>
        </p:spPr>
        <p:txBody>
          <a:bodyPr/>
          <a:lstStyle/>
          <a:p>
            <a:endParaRPr lang="en-US"/>
          </a:p>
        </p:txBody>
      </p:sp>
      <p:sp>
        <p:nvSpPr>
          <p:cNvPr id="28" name="Rectangle 28"/>
          <p:cNvSpPr>
            <a:spLocks noGrp="1"/>
          </p:cNvSpPr>
          <p:nvPr>
            <p:ph type="sldNum" sz="quarter" idx="5"/>
          </p:nvPr>
        </p:nvSpPr>
        <p:spPr>
          <a:xfrm>
            <a:off x="3884613" y="8685213"/>
            <a:ext cx="2971800" cy="457200"/>
          </a:xfrm>
          <a:prstGeom prst="rect">
            <a:avLst/>
          </a:prstGeom>
        </p:spPr>
        <p:txBody>
          <a:bodyPr/>
          <a:lstStyle/>
          <a:p>
            <a:fld id="{CA077768-21C8-4125-A345-258E48D2EED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image1.jpg"/>
          <p:cNvPicPr>
            <a:picLocks noChangeAspect="1"/>
          </p:cNvPicPr>
          <p:nvPr/>
        </p:nvPicPr>
        <p:blipFill>
          <a:blip r:embed="rId2">
            <a:duotone>
              <a:schemeClr val="accent1"/>
              <a:srgbClr val="FFFFFF"/>
            </a:duotone>
          </a:blip>
          <a:stretch>
            <a:fillRect/>
          </a:stretch>
        </p:blipFill>
        <p:spPr>
          <a:xfrm>
            <a:off x="0" y="0"/>
            <a:ext cx="12192000" cy="6858000"/>
          </a:xfrm>
          <a:prstGeom prst="rect">
            <a:avLst/>
          </a:prstGeom>
          <a:noFill/>
          <a:ln>
            <a:noFill/>
          </a:ln>
        </p:spPr>
      </p:pic>
      <p:pic>
        <p:nvPicPr>
          <p:cNvPr id="7" name="image2.png"/>
          <p:cNvPicPr>
            <a:picLocks noChangeAspect="1"/>
          </p:cNvPicPr>
          <p:nvPr/>
        </p:nvPicPr>
        <p:blipFill>
          <a:blip r:embed="rId3">
            <a:duotone>
              <a:schemeClr val="accent1"/>
              <a:srgbClr val="FFFFFF"/>
            </a:duotone>
          </a:blip>
          <a:stretch>
            <a:fillRect/>
          </a:stretch>
        </p:blipFill>
        <p:spPr>
          <a:xfrm>
            <a:off x="762" y="429"/>
            <a:ext cx="12190477" cy="6857143"/>
          </a:xfrm>
          <a:prstGeom prst="rect">
            <a:avLst/>
          </a:prstGeom>
          <a:noFill/>
          <a:ln>
            <a:noFill/>
          </a:ln>
        </p:spPr>
      </p:pic>
      <p:pic>
        <p:nvPicPr>
          <p:cNvPr id="8" name="image3.png"/>
          <p:cNvPicPr>
            <a:picLocks noChangeAspect="1"/>
          </p:cNvPicPr>
          <p:nvPr/>
        </p:nvPicPr>
        <p:blipFill>
          <a:blip r:embed="rId4">
            <a:duotone>
              <a:schemeClr val="accent1"/>
              <a:srgbClr val="FFFFFF"/>
            </a:duotone>
          </a:blip>
          <a:stretch>
            <a:fillRect/>
          </a:stretch>
        </p:blipFill>
        <p:spPr>
          <a:xfrm>
            <a:off x="762" y="429"/>
            <a:ext cx="12190477" cy="6857143"/>
          </a:xfrm>
          <a:prstGeom prst="rect">
            <a:avLst/>
          </a:prstGeom>
          <a:noFill/>
          <a:ln>
            <a:noFill/>
          </a:ln>
        </p:spPr>
      </p:pic>
      <p:pic>
        <p:nvPicPr>
          <p:cNvPr id="9" name="image4.png"/>
          <p:cNvPicPr>
            <a:picLocks noChangeAspect="1"/>
          </p:cNvPicPr>
          <p:nvPr/>
        </p:nvPicPr>
        <p:blipFill>
          <a:blip r:embed="rId5"/>
          <a:stretch>
            <a:fillRect/>
          </a:stretch>
        </p:blipFill>
        <p:spPr>
          <a:xfrm>
            <a:off x="762" y="429"/>
            <a:ext cx="12190477" cy="6857143"/>
          </a:xfrm>
          <a:prstGeom prst="rect">
            <a:avLst/>
          </a:prstGeom>
          <a:noFill/>
          <a:ln>
            <a:noFill/>
          </a:ln>
        </p:spPr>
      </p:pic>
      <p:sp>
        <p:nvSpPr>
          <p:cNvPr id="31" name="Rectangle 31"/>
          <p:cNvSpPr>
            <a:spLocks noGrp="1"/>
          </p:cNvSpPr>
          <p:nvPr>
            <p:ph type="subTitle" idx="1"/>
          </p:nvPr>
        </p:nvSpPr>
        <p:spPr>
          <a:xfrm>
            <a:off x="3323645" y="5094578"/>
            <a:ext cx="8258755" cy="925223"/>
          </a:xfrm>
        </p:spPr>
        <p:txBody>
          <a:bodyPr/>
          <a:lstStyle>
            <a:lvl1pPr marL="0" indent="0" algn="r">
              <a:buNone/>
              <a:defRPr sz="28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5" name="Rectangle 5"/>
          <p:cNvSpPr>
            <a:spLocks noGrp="1"/>
          </p:cNvSpPr>
          <p:nvPr>
            <p:ph type="ctrTitle"/>
          </p:nvPr>
        </p:nvSpPr>
        <p:spPr>
          <a:xfrm>
            <a:off x="1478648" y="3606801"/>
            <a:ext cx="10103752" cy="1470025"/>
          </a:xfrm>
        </p:spPr>
        <p:txBody>
          <a:bodyPr anchor="b" anchorCtr="0"/>
          <a:lstStyle>
            <a:lvl1pPr algn="r">
              <a:defRPr sz="4000"/>
            </a:lvl1pPr>
          </a:lstStyle>
          <a:p>
            <a:r>
              <a:rPr lang="en-US"/>
              <a:t>Click to edit Master title style</a:t>
            </a:r>
          </a:p>
        </p:txBody>
      </p:sp>
      <p:sp>
        <p:nvSpPr>
          <p:cNvPr id="10" name="Date Placeholder 9"/>
          <p:cNvSpPr>
            <a:spLocks noGrp="1"/>
          </p:cNvSpPr>
          <p:nvPr>
            <p:ph type="dt" sz="half" idx="10"/>
          </p:nvPr>
        </p:nvSpPr>
        <p:spPr/>
        <p:txBody>
          <a:bodyPr/>
          <a:lstStyle/>
          <a:p>
            <a:fld id="{5C14FD69-4A85-4715-A222-ABB225B63BC6}" type="datetimeFigureOut">
              <a:rPr lang="en-US" smtClean="0"/>
              <a:pPr/>
              <a:t>8/26/2020</a:t>
            </a:fld>
            <a:endParaRPr lang="en-US"/>
          </a:p>
        </p:txBody>
      </p:sp>
      <p:sp>
        <p:nvSpPr>
          <p:cNvPr id="11" name="Slide Number Placeholder 10"/>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12" name="Footer Placeholder 11"/>
          <p:cNvSpPr>
            <a:spLocks noGrp="1"/>
          </p:cNvSpPr>
          <p:nvPr>
            <p:ph type="ftr" sz="quarter" idx="12"/>
          </p:nvPr>
        </p:nvSpPr>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Rectangle 7"/>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609600" y="359465"/>
            <a:ext cx="10972800" cy="1143000"/>
          </a:xfrm>
          <a:prstGeom prst="rect">
            <a:avLst/>
          </a:prstGeom>
        </p:spPr>
        <p:txBody>
          <a:bodyPr anchor="b" anchorCtr="0">
            <a:normAutofit/>
          </a:bodyPr>
          <a:lstStyle/>
          <a:p>
            <a:pPr algn="l"/>
            <a:r>
              <a:rPr lang="en-US"/>
              <a:t>Click to edit Master title style</a:t>
            </a:r>
          </a:p>
        </p:txBody>
      </p:sp>
      <p:sp>
        <p:nvSpPr>
          <p:cNvPr id="8" name="Date Placeholder 7"/>
          <p:cNvSpPr>
            <a:spLocks noGrp="1"/>
          </p:cNvSpPr>
          <p:nvPr>
            <p:ph type="dt" sz="half" idx="10"/>
          </p:nvPr>
        </p:nvSpPr>
        <p:spPr/>
        <p:txBody>
          <a:bodyPr/>
          <a:lstStyle/>
          <a:p>
            <a:fld id="{5C14FD69-4A85-4715-A222-ABB225B63BC6}" type="datetimeFigureOut">
              <a:rPr lang="en-US" smtClean="0"/>
              <a:pPr/>
              <a:t>8/26/2020</a:t>
            </a:fld>
            <a:endParaRPr lang="en-US"/>
          </a:p>
        </p:txBody>
      </p:sp>
      <p:sp>
        <p:nvSpPr>
          <p:cNvPr id="10" name="Slide Number Placeholder 9"/>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11" name="Footer Placeholder 10"/>
          <p:cNvSpPr>
            <a:spLocks noGrp="1"/>
          </p:cNvSpPr>
          <p:nvPr>
            <p:ph type="ftr" sz="quarter" idx="12"/>
          </p:nvPr>
        </p:nvSpPr>
        <p:spPr/>
        <p:txBody>
          <a:bodyPr/>
          <a:lstStyle/>
          <a:p>
            <a:endParaRPr lang="en-US"/>
          </a:p>
        </p:txBody>
      </p:sp>
      <p:pic>
        <p:nvPicPr>
          <p:cNvPr id="12" name="Picture 11" descr="A close up of a sign&#10;&#10;Description generated with high confidence">
            <a:extLst>
              <a:ext uri="{FF2B5EF4-FFF2-40B4-BE49-F238E27FC236}">
                <a16:creationId xmlns:a16="http://schemas.microsoft.com/office/drawing/2014/main" id="{3006D782-8CAF-4041-ACD0-1E379E01CAD3}"/>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24944" b="25000"/>
          <a:stretch/>
        </p:blipFill>
        <p:spPr>
          <a:xfrm>
            <a:off x="8074152" y="2743200"/>
            <a:ext cx="4117848" cy="4114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609600" y="359465"/>
            <a:ext cx="10972800" cy="1143000"/>
          </a:xfrm>
          <a:prstGeom prst="rect">
            <a:avLst/>
          </a:prstGeom>
        </p:spPr>
        <p:txBody>
          <a:bodyPr anchor="b" anchorCtr="0">
            <a:normAutofit/>
          </a:bodyPr>
          <a:lstStyle/>
          <a:p>
            <a:pPr algn="l"/>
            <a:r>
              <a:rPr lang="en-US"/>
              <a:t>Click to edit Master title style</a:t>
            </a:r>
          </a:p>
        </p:txBody>
      </p:sp>
      <p:sp>
        <p:nvSpPr>
          <p:cNvPr id="7" name="Date Placeholder 6"/>
          <p:cNvSpPr>
            <a:spLocks noGrp="1"/>
          </p:cNvSpPr>
          <p:nvPr>
            <p:ph type="dt" sz="half" idx="10"/>
          </p:nvPr>
        </p:nvSpPr>
        <p:spPr/>
        <p:txBody>
          <a:bodyPr/>
          <a:lstStyle/>
          <a:p>
            <a:fld id="{5C14FD69-4A85-4715-A222-ABB225B63BC6}" type="datetimeFigureOut">
              <a:rPr lang="en-US" smtClean="0"/>
              <a:pPr/>
              <a:t>8/26/2020</a:t>
            </a:fld>
            <a:endParaRPr lang="en-US"/>
          </a:p>
        </p:txBody>
      </p:sp>
      <p:sp>
        <p:nvSpPr>
          <p:cNvPr id="8" name="Slide Number Placeholder 7"/>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C14FD69-4A85-4715-A222-ABB225B63BC6}" type="datetimeFigureOut">
              <a:rPr lang="en-US" smtClean="0"/>
              <a:pPr/>
              <a:t>8/26/2020</a:t>
            </a:fld>
            <a:endParaRPr lang="en-US"/>
          </a:p>
        </p:txBody>
      </p:sp>
      <p:sp>
        <p:nvSpPr>
          <p:cNvPr id="6" name="Slide Number Placeholder 5"/>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8" name="Footer Placeholder 7"/>
          <p:cNvSpPr>
            <a:spLocks noGrp="1"/>
          </p:cNvSpPr>
          <p:nvPr>
            <p:ph type="ftr" sz="quarter" idx="12"/>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4" name="Rectangle 4"/>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1"/>
          <p:cNvSpPr>
            <a:spLocks noGrp="1"/>
          </p:cNvSpPr>
          <p:nvPr>
            <p:ph type="body"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a:xfrm>
            <a:off x="609600" y="359465"/>
            <a:ext cx="10972800" cy="1143000"/>
          </a:xfrm>
          <a:prstGeom prst="rect">
            <a:avLst/>
          </a:prstGeom>
        </p:spPr>
        <p:txBody>
          <a:bodyPr anchor="b" anchorCtr="0">
            <a:normAutofit/>
          </a:bodyPr>
          <a:lstStyle/>
          <a:p>
            <a:pPr algn="l"/>
            <a:r>
              <a:rPr lang="en-US"/>
              <a:t>Click to edit Master title style</a:t>
            </a:r>
          </a:p>
        </p:txBody>
      </p:sp>
      <p:sp>
        <p:nvSpPr>
          <p:cNvPr id="10" name="Date Placeholder 9"/>
          <p:cNvSpPr>
            <a:spLocks noGrp="1"/>
          </p:cNvSpPr>
          <p:nvPr>
            <p:ph type="dt" sz="half" idx="10"/>
          </p:nvPr>
        </p:nvSpPr>
        <p:spPr/>
        <p:txBody>
          <a:bodyPr/>
          <a:lstStyle/>
          <a:p>
            <a:fld id="{5C14FD69-4A85-4715-A222-ABB225B63BC6}" type="datetimeFigureOut">
              <a:rPr lang="en-US" smtClean="0"/>
              <a:pPr/>
              <a:t>8/26/2020</a:t>
            </a:fld>
            <a:endParaRPr lang="en-US"/>
          </a:p>
        </p:txBody>
      </p:sp>
      <p:sp>
        <p:nvSpPr>
          <p:cNvPr id="12" name="Slide Number Placeholder 11"/>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13" name="Footer Placeholder 12"/>
          <p:cNvSpPr>
            <a:spLocks noGrp="1"/>
          </p:cNvSpPr>
          <p:nvPr>
            <p:ph type="ftr" sz="quarter" idx="12"/>
          </p:nvPr>
        </p:nvSpPr>
        <p:spPr/>
        <p:txBody>
          <a:bodyPr/>
          <a:lstStyle/>
          <a:p>
            <a:endParaRPr lang="en-US"/>
          </a:p>
        </p:txBody>
      </p:sp>
      <p:pic>
        <p:nvPicPr>
          <p:cNvPr id="14" name="Picture 13" descr="A close up of a sign&#10;&#10;Description generated with high confidence">
            <a:extLst>
              <a:ext uri="{FF2B5EF4-FFF2-40B4-BE49-F238E27FC236}">
                <a16:creationId xmlns:a16="http://schemas.microsoft.com/office/drawing/2014/main" id="{9A715723-4433-4AB5-8643-5CDA9791C4D0}"/>
              </a:ext>
            </a:extLst>
          </p:cNvPr>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24944" b="25000"/>
          <a:stretch/>
        </p:blipFill>
        <p:spPr>
          <a:xfrm>
            <a:off x="8074152" y="2743200"/>
            <a:ext cx="4117848" cy="41148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6" name="Rectangle 16"/>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609600" y="359465"/>
            <a:ext cx="10972800" cy="1143000"/>
          </a:xfrm>
          <a:prstGeom prst="rect">
            <a:avLst/>
          </a:prstGeom>
        </p:spPr>
        <p:txBody>
          <a:bodyPr anchor="b" anchorCtr="0">
            <a:normAutofit/>
          </a:bodyPr>
          <a:lstStyle/>
          <a:p>
            <a:pPr algn="l"/>
            <a:r>
              <a:rPr lang="en-US"/>
              <a:t>Click to edit Master title style</a:t>
            </a:r>
          </a:p>
        </p:txBody>
      </p:sp>
      <p:sp>
        <p:nvSpPr>
          <p:cNvPr id="8" name="Date Placeholder 7"/>
          <p:cNvSpPr>
            <a:spLocks noGrp="1"/>
          </p:cNvSpPr>
          <p:nvPr>
            <p:ph type="dt" sz="half" idx="10"/>
          </p:nvPr>
        </p:nvSpPr>
        <p:spPr/>
        <p:txBody>
          <a:bodyPr/>
          <a:lstStyle/>
          <a:p>
            <a:fld id="{5C14FD69-4A85-4715-A222-ABB225B63BC6}" type="datetimeFigureOut">
              <a:rPr lang="en-US" smtClean="0"/>
              <a:pPr/>
              <a:t>8/26/2020</a:t>
            </a:fld>
            <a:endParaRPr lang="en-US"/>
          </a:p>
        </p:txBody>
      </p:sp>
      <p:sp>
        <p:nvSpPr>
          <p:cNvPr id="9" name="Slide Number Placeholder 8"/>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2 Content">
    <p:spTree>
      <p:nvGrpSpPr>
        <p:cNvPr id="1" name=""/>
        <p:cNvGrpSpPr/>
        <p:nvPr/>
      </p:nvGrpSpPr>
      <p:grpSpPr>
        <a:xfrm>
          <a:off x="0" y="0"/>
          <a:ext cx="0" cy="0"/>
          <a:chOff x="0" y="0"/>
          <a:chExt cx="0" cy="0"/>
        </a:xfrm>
      </p:grpSpPr>
      <p:sp>
        <p:nvSpPr>
          <p:cNvPr id="30" name="Rectangle 30"/>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7"/>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a:xfrm>
            <a:off x="609600" y="359465"/>
            <a:ext cx="10972800" cy="1143000"/>
          </a:xfrm>
          <a:prstGeom prst="rect">
            <a:avLst/>
          </a:prstGeom>
        </p:spPr>
        <p:txBody>
          <a:bodyPr anchor="b" anchorCtr="0">
            <a:normAutofit/>
          </a:bodyPr>
          <a:lstStyle/>
          <a:p>
            <a:pPr algn="l"/>
            <a:r>
              <a:rPr lang="en-US"/>
              <a:t>Click to edit Master title style</a:t>
            </a:r>
          </a:p>
        </p:txBody>
      </p:sp>
      <p:sp>
        <p:nvSpPr>
          <p:cNvPr id="9" name="Date Placeholder 8"/>
          <p:cNvSpPr>
            <a:spLocks noGrp="1"/>
          </p:cNvSpPr>
          <p:nvPr>
            <p:ph type="dt" sz="half" idx="10"/>
          </p:nvPr>
        </p:nvSpPr>
        <p:spPr/>
        <p:txBody>
          <a:bodyPr/>
          <a:lstStyle/>
          <a:p>
            <a:fld id="{5C14FD69-4A85-4715-A222-ABB225B63BC6}" type="datetimeFigureOut">
              <a:rPr lang="en-US" smtClean="0"/>
              <a:pPr/>
              <a:t>8/26/2020</a:t>
            </a:fld>
            <a:endParaRPr lang="en-US"/>
          </a:p>
        </p:txBody>
      </p:sp>
      <p:sp>
        <p:nvSpPr>
          <p:cNvPr id="10" name="Slide Number Placeholder 9"/>
          <p:cNvSpPr>
            <a:spLocks noGrp="1"/>
          </p:cNvSpPr>
          <p:nvPr>
            <p:ph type="sldNum" sz="quarter" idx="11"/>
          </p:nvPr>
        </p:nvSpPr>
        <p:spPr/>
        <p:txBody>
          <a:bodyPr/>
          <a:lstStyle/>
          <a:p>
            <a:pPr algn="r"/>
            <a:fld id="{D4C49B74-5DB2-4B03-B1D2-7F6A3C51C318}" type="slidenum">
              <a:rPr lang="en-US" smtClean="0"/>
              <a:pPr algn="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pic>
        <p:nvPicPr>
          <p:cNvPr id="8" name="image5.png"/>
          <p:cNvPicPr>
            <a:picLocks noChangeAspect="1"/>
          </p:cNvPicPr>
          <p:nvPr/>
        </p:nvPicPr>
        <p:blipFill>
          <a:blip r:embed="rId9">
            <a:duotone>
              <a:schemeClr val="accent1"/>
              <a:srgbClr val="FFFFFF"/>
            </a:duotone>
          </a:blip>
          <a:stretch>
            <a:fillRect/>
          </a:stretch>
        </p:blipFill>
        <p:spPr>
          <a:xfrm>
            <a:off x="762" y="429"/>
            <a:ext cx="12190477" cy="6857143"/>
          </a:xfrm>
          <a:prstGeom prst="rect">
            <a:avLst/>
          </a:prstGeom>
          <a:noFill/>
          <a:ln>
            <a:noFill/>
          </a:ln>
        </p:spPr>
      </p:pic>
      <p:pic>
        <p:nvPicPr>
          <p:cNvPr id="9" name="image6.png"/>
          <p:cNvPicPr>
            <a:picLocks noChangeAspect="1"/>
          </p:cNvPicPr>
          <p:nvPr/>
        </p:nvPicPr>
        <p:blipFill>
          <a:blip r:embed="rId10"/>
          <a:stretch>
            <a:fillRect/>
          </a:stretch>
        </p:blipFill>
        <p:spPr>
          <a:xfrm>
            <a:off x="762" y="429"/>
            <a:ext cx="12190477" cy="6857143"/>
          </a:xfrm>
          <a:prstGeom prst="rect">
            <a:avLst/>
          </a:prstGeom>
          <a:noFill/>
          <a:ln>
            <a:noFill/>
          </a:ln>
        </p:spPr>
      </p:pic>
      <p:sp>
        <p:nvSpPr>
          <p:cNvPr id="30" name="Rectangle 30"/>
          <p:cNvSpPr>
            <a:spLocks noGrp="1"/>
          </p:cNvSpPr>
          <p:nvPr>
            <p:ph type="title"/>
          </p:nvPr>
        </p:nvSpPr>
        <p:spPr>
          <a:xfrm>
            <a:off x="609600" y="359465"/>
            <a:ext cx="10972800" cy="1143000"/>
          </a:xfrm>
          <a:prstGeom prst="rect">
            <a:avLst/>
          </a:prstGeom>
        </p:spPr>
        <p:txBody>
          <a:bodyPr anchor="b" anchorCtr="0">
            <a:normAutofit/>
          </a:bodyPr>
          <a:lstStyle/>
          <a:p>
            <a:pPr algn="l"/>
            <a:r>
              <a:rPr lang="en-US"/>
              <a:t>Click to edit Master title style</a:t>
            </a:r>
          </a:p>
        </p:txBody>
      </p:sp>
      <p:sp>
        <p:nvSpPr>
          <p:cNvPr id="12" name="Rectangle 12"/>
          <p:cNvSpPr>
            <a:spLocks noGrp="1"/>
          </p:cNvSpPr>
          <p:nvPr>
            <p:ph type="body" idx="1"/>
          </p:nvPr>
        </p:nvSpPr>
        <p:spPr>
          <a:xfrm>
            <a:off x="609600" y="1600201"/>
            <a:ext cx="10972800" cy="4525963"/>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6"/>
          <p:cNvSpPr>
            <a:spLocks noGrp="1"/>
          </p:cNvSpPr>
          <p:nvPr>
            <p:ph type="dt" sz="half" idx="2"/>
          </p:nvPr>
        </p:nvSpPr>
        <p:spPr>
          <a:xfrm>
            <a:off x="609600" y="6245225"/>
            <a:ext cx="2844800" cy="476250"/>
          </a:xfrm>
          <a:prstGeom prst="rect">
            <a:avLst/>
          </a:prstGeom>
        </p:spPr>
        <p:txBody>
          <a:bodyPr/>
          <a:lstStyle>
            <a:lvl1pPr>
              <a:defRPr sz="1000">
                <a:latin typeface="+mn-lt"/>
              </a:defRPr>
            </a:lvl1pPr>
          </a:lstStyle>
          <a:p>
            <a:fld id="{5C14FD69-4A85-4715-A222-ABB225B63BC6}" type="datetimeFigureOut">
              <a:rPr lang="en-US" smtClean="0"/>
              <a:pPr/>
              <a:t>8/26/2020</a:t>
            </a:fld>
            <a:endParaRPr lang="en-US" sz="1000" dirty="0"/>
          </a:p>
        </p:txBody>
      </p:sp>
      <p:sp>
        <p:nvSpPr>
          <p:cNvPr id="20" name="Rectangle 20"/>
          <p:cNvSpPr>
            <a:spLocks noGrp="1"/>
          </p:cNvSpPr>
          <p:nvPr>
            <p:ph type="ftr" sz="quarter" idx="3"/>
          </p:nvPr>
        </p:nvSpPr>
        <p:spPr>
          <a:xfrm>
            <a:off x="4165600" y="6245225"/>
            <a:ext cx="3860800" cy="476250"/>
          </a:xfrm>
          <a:prstGeom prst="rect">
            <a:avLst/>
          </a:prstGeom>
        </p:spPr>
        <p:txBody>
          <a:bodyPr/>
          <a:lstStyle>
            <a:lvl1pPr algn="ctr">
              <a:defRPr sz="1000">
                <a:latin typeface="+mn-lt"/>
              </a:defRPr>
            </a:lvl1pPr>
          </a:lstStyle>
          <a:p>
            <a:pPr algn="ctr"/>
            <a:endParaRPr lang="en-US" sz="1000"/>
          </a:p>
        </p:txBody>
      </p:sp>
      <p:sp>
        <p:nvSpPr>
          <p:cNvPr id="21" name="Rectangle 21"/>
          <p:cNvSpPr>
            <a:spLocks noGrp="1"/>
          </p:cNvSpPr>
          <p:nvPr>
            <p:ph type="sldNum" sz="quarter" idx="4"/>
          </p:nvPr>
        </p:nvSpPr>
        <p:spPr>
          <a:xfrm>
            <a:off x="8737600" y="6245225"/>
            <a:ext cx="2844800" cy="476250"/>
          </a:xfrm>
          <a:prstGeom prst="rect">
            <a:avLst/>
          </a:prstGeom>
        </p:spPr>
        <p:txBody>
          <a:bodyPr/>
          <a:lstStyle>
            <a:lvl1pPr>
              <a:defRPr sz="1000">
                <a:latin typeface="+mn-lt"/>
              </a:defRPr>
            </a:lvl1pPr>
          </a:lstStyle>
          <a:p>
            <a:pPr algn="r"/>
            <a:fld id="{D4C49B74-5DB2-4B03-B1D2-7F6A3C51C318}" type="slidenum">
              <a:rPr lang="en-US" smtClean="0"/>
              <a:pPr algn="r"/>
              <a:t>‹#›</a:t>
            </a:fld>
            <a:endParaRPr lang="en-US"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defPPr>
        <a:defRPr sz="4400">
          <a:solidFill>
            <a:schemeClr val="tx1"/>
          </a:solidFill>
          <a:latin typeface="+mj-lt"/>
          <a:ea typeface="+mj-ea"/>
          <a:cs typeface="+mj-cs"/>
        </a:defRPr>
      </a:defPPr>
      <a:lvl1pPr algn="l" eaLnBrk="1" hangingPunct="1">
        <a:buNone/>
        <a:defRPr sz="3600">
          <a:solidFill>
            <a:schemeClr val="tx1">
              <a:alpha val="100000"/>
            </a:schemeClr>
          </a:solidFill>
          <a:latin typeface="+mj-lt"/>
        </a:defRPr>
      </a:lvl1pPr>
    </p:titleStyle>
    <p:bodyStyle>
      <a:defPPr>
        <a:defRPr>
          <a:solidFill>
            <a:schemeClr val="tx1"/>
          </a:solidFill>
          <a:latin typeface="+mn-lt"/>
          <a:ea typeface="+mn-ea"/>
          <a:cs typeface="+mn-cs"/>
        </a:defRPr>
      </a:defPPr>
      <a:lvl1pPr marL="342900" indent="-342900" eaLnBrk="1" hangingPunct="1">
        <a:buChar char="•"/>
        <a:defRPr sz="2800">
          <a:latin typeface="+mn-lt"/>
        </a:defRPr>
      </a:lvl1pPr>
      <a:lvl2pPr marL="742950" indent="-285750" eaLnBrk="1" hangingPunct="1">
        <a:buChar char="–"/>
        <a:defRPr sz="2400">
          <a:latin typeface="+mn-lt"/>
        </a:defRPr>
      </a:lvl2pPr>
      <a:lvl3pPr marL="1143000" indent="-228600" eaLnBrk="1" hangingPunct="1">
        <a:buChar char="•"/>
        <a:defRPr sz="2400">
          <a:latin typeface="+mn-lt"/>
        </a:defRPr>
      </a:lvl3pPr>
      <a:lvl4pPr marL="1600200" indent="-228600" eaLnBrk="1" hangingPunct="1">
        <a:buChar char="–"/>
        <a:defRPr sz="2000">
          <a:latin typeface="+mn-lt"/>
        </a:defRPr>
      </a:lvl4pPr>
      <a:lvl5pPr marL="2057400" indent="-228600" eaLnBrk="1" hangingPunct="1">
        <a:buChar char="»"/>
        <a:defRPr sz="2000">
          <a:latin typeface="+mn-lt"/>
        </a:defRPr>
      </a:lvl5pPr>
      <a:lvl6pPr marL="2514600" indent="-228600" eaLnBrk="1" hangingPunct="1">
        <a:buChar char="•"/>
        <a:defRPr sz="2000"/>
      </a:lvl6pPr>
      <a:lvl7pPr marL="2971800" indent="-228600" eaLnBrk="1" hangingPunct="1">
        <a:buChar char="•"/>
        <a:defRPr sz="2000"/>
      </a:lvl7pPr>
      <a:lvl8pPr marL="3429000" indent="-228600" eaLnBrk="1" hangingPunct="1">
        <a:buChar char="•"/>
        <a:defRPr sz="2000"/>
      </a:lvl8pPr>
      <a:lvl9pPr marL="3886200" indent="-228600" eaLnBrk="1" hangingPunct="1">
        <a:buChar char="•"/>
        <a:defRPr sz="2000"/>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3EAFF9-32F1-48E6-BBCF-D8124A4A3AB8}"/>
              </a:ext>
            </a:extLst>
          </p:cNvPr>
          <p:cNvSpPr>
            <a:spLocks noGrp="1"/>
          </p:cNvSpPr>
          <p:nvPr>
            <p:ph type="subTitle" idx="1"/>
          </p:nvPr>
        </p:nvSpPr>
        <p:spPr/>
        <p:txBody>
          <a:bodyPr>
            <a:normAutofit/>
          </a:bodyPr>
          <a:lstStyle/>
          <a:p>
            <a:r>
              <a:rPr lang="en-US" sz="2100" dirty="0">
                <a:solidFill>
                  <a:srgbClr val="231F20"/>
                </a:solidFill>
                <a:latin typeface="Formata Bold" panose="020B0500000000000000" pitchFamily="34" charset="0"/>
              </a:rPr>
              <a:t>Institute of Electrical and Electronic Engineers</a:t>
            </a:r>
            <a:endParaRPr lang="en-US" sz="2100" i="1" dirty="0">
              <a:solidFill>
                <a:srgbClr val="231F20"/>
              </a:solidFill>
              <a:latin typeface="Formata Bold" panose="020B0500000000000000" pitchFamily="34" charset="0"/>
            </a:endParaRPr>
          </a:p>
          <a:p>
            <a:r>
              <a:rPr lang="en-US" sz="1800" i="1" dirty="0">
                <a:solidFill>
                  <a:srgbClr val="231F20"/>
                </a:solidFill>
              </a:rPr>
              <a:t>Oklahoma State University</a:t>
            </a:r>
          </a:p>
        </p:txBody>
      </p:sp>
      <p:sp>
        <p:nvSpPr>
          <p:cNvPr id="3" name="Title 2">
            <a:extLst>
              <a:ext uri="{FF2B5EF4-FFF2-40B4-BE49-F238E27FC236}">
                <a16:creationId xmlns:a16="http://schemas.microsoft.com/office/drawing/2014/main" id="{35429DAE-DCEC-4EAE-A931-7AA3C6A92163}"/>
              </a:ext>
            </a:extLst>
          </p:cNvPr>
          <p:cNvSpPr>
            <a:spLocks noGrp="1"/>
          </p:cNvSpPr>
          <p:nvPr>
            <p:ph type="ctrTitle"/>
          </p:nvPr>
        </p:nvSpPr>
        <p:spPr>
          <a:xfrm>
            <a:off x="1478648" y="3141599"/>
            <a:ext cx="10103752" cy="1935227"/>
          </a:xfrm>
        </p:spPr>
        <p:txBody>
          <a:bodyPr>
            <a:normAutofit/>
          </a:bodyPr>
          <a:lstStyle/>
          <a:p>
            <a:r>
              <a:rPr lang="en-US" dirty="0" smtClean="0">
                <a:solidFill>
                  <a:srgbClr val="231F20"/>
                </a:solidFill>
              </a:rPr>
              <a:t>AUGUST </a:t>
            </a:r>
            <a:r>
              <a:rPr lang="en-US" dirty="0">
                <a:solidFill>
                  <a:srgbClr val="231F20"/>
                </a:solidFill>
              </a:rPr>
              <a:t>GENERAL MEETING</a:t>
            </a:r>
            <a:br>
              <a:rPr lang="en-US" dirty="0">
                <a:solidFill>
                  <a:srgbClr val="231F20"/>
                </a:solidFill>
              </a:rPr>
            </a:br>
            <a:r>
              <a:rPr lang="en-US" sz="3000" dirty="0" smtClean="0">
                <a:solidFill>
                  <a:srgbClr val="231F20"/>
                </a:solidFill>
              </a:rPr>
              <a:t>August 27, </a:t>
            </a:r>
            <a:r>
              <a:rPr lang="en-US" sz="3000" dirty="0">
                <a:solidFill>
                  <a:srgbClr val="231F20"/>
                </a:solidFill>
              </a:rPr>
              <a:t>2020</a:t>
            </a:r>
            <a:br>
              <a:rPr lang="en-US" sz="3000" dirty="0">
                <a:solidFill>
                  <a:srgbClr val="231F20"/>
                </a:solidFill>
              </a:rPr>
            </a:br>
            <a:endParaRPr lang="en-US" sz="3000" dirty="0">
              <a:solidFill>
                <a:srgbClr val="231F20"/>
              </a:solidFill>
            </a:endParaRPr>
          </a:p>
        </p:txBody>
      </p:sp>
      <p:grpSp>
        <p:nvGrpSpPr>
          <p:cNvPr id="17" name="Group 16">
            <a:extLst>
              <a:ext uri="{FF2B5EF4-FFF2-40B4-BE49-F238E27FC236}">
                <a16:creationId xmlns:a16="http://schemas.microsoft.com/office/drawing/2014/main" id="{544F92B2-2522-4619-A550-A020F04CA42B}"/>
              </a:ext>
            </a:extLst>
          </p:cNvPr>
          <p:cNvGrpSpPr/>
          <p:nvPr/>
        </p:nvGrpSpPr>
        <p:grpSpPr>
          <a:xfrm>
            <a:off x="1478648" y="2273808"/>
            <a:ext cx="10103752" cy="1892519"/>
            <a:chOff x="1478648" y="3188497"/>
            <a:chExt cx="10103752" cy="1892519"/>
          </a:xfrm>
        </p:grpSpPr>
        <p:pic>
          <p:nvPicPr>
            <p:cNvPr id="12" name="Picture 11" descr="A close up of a logo&#10;&#10;Description generated with very high confidence">
              <a:extLst>
                <a:ext uri="{FF2B5EF4-FFF2-40B4-BE49-F238E27FC236}">
                  <a16:creationId xmlns:a16="http://schemas.microsoft.com/office/drawing/2014/main" id="{0371EBB9-8BB9-424A-A688-3176E5C2D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6286" y="3188497"/>
              <a:ext cx="3117026" cy="924718"/>
            </a:xfrm>
            <a:prstGeom prst="rect">
              <a:avLst/>
            </a:prstGeom>
          </p:spPr>
        </p:pic>
        <p:sp>
          <p:nvSpPr>
            <p:cNvPr id="16" name="Title 2">
              <a:extLst>
                <a:ext uri="{FF2B5EF4-FFF2-40B4-BE49-F238E27FC236}">
                  <a16:creationId xmlns:a16="http://schemas.microsoft.com/office/drawing/2014/main" id="{E02CC35F-0DB3-4377-8525-E867A2343D03}"/>
                </a:ext>
              </a:extLst>
            </p:cNvPr>
            <p:cNvSpPr txBox="1">
              <a:spLocks/>
            </p:cNvSpPr>
            <p:nvPr/>
          </p:nvSpPr>
          <p:spPr>
            <a:xfrm>
              <a:off x="1478648" y="3610991"/>
              <a:ext cx="10103752" cy="1470025"/>
            </a:xfrm>
            <a:prstGeom prst="rect">
              <a:avLst/>
            </a:prstGeom>
          </p:spPr>
          <p:txBody>
            <a:bodyPr anchor="b" anchorCtr="0">
              <a:normAutofit/>
            </a:bodyPr>
            <a:lstStyle>
              <a:defPPr>
                <a:defRPr sz="4400">
                  <a:solidFill>
                    <a:schemeClr val="tx1"/>
                  </a:solidFill>
                  <a:latin typeface="+mj-lt"/>
                  <a:ea typeface="+mj-ea"/>
                  <a:cs typeface="+mj-cs"/>
                </a:defRPr>
              </a:defPPr>
              <a:lvl1pPr algn="r" eaLnBrk="1" hangingPunct="1">
                <a:buNone/>
                <a:defRPr sz="4000">
                  <a:solidFill>
                    <a:schemeClr val="tx1">
                      <a:alpha val="100000"/>
                    </a:schemeClr>
                  </a:solidFill>
                  <a:latin typeface="+mj-lt"/>
                </a:defRPr>
              </a:lvl1pPr>
            </a:lstStyle>
            <a:p>
              <a:r>
                <a:rPr lang="en-US" kern="0" dirty="0">
                  <a:solidFill>
                    <a:srgbClr val="231F20"/>
                  </a:solidFill>
                </a:rPr>
                <a:t> GENERAL MEETING</a:t>
              </a:r>
            </a:p>
          </p:txBody>
        </p:sp>
      </p:grpSp>
    </p:spTree>
    <p:extLst>
      <p:ext uri="{BB962C8B-B14F-4D97-AF65-F5344CB8AC3E}">
        <p14:creationId xmlns:p14="http://schemas.microsoft.com/office/powerpoint/2010/main" val="110647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lstStyle/>
          <a:p>
            <a:pPr>
              <a:lnSpc>
                <a:spcPct val="150000"/>
              </a:lnSpc>
            </a:pPr>
            <a:r>
              <a:rPr lang="en-US" dirty="0" smtClean="0"/>
              <a:t>Today’s event is worth 1 Electron!</a:t>
            </a:r>
          </a:p>
          <a:p>
            <a:pPr>
              <a:lnSpc>
                <a:spcPct val="150000"/>
              </a:lnSpc>
            </a:pPr>
            <a:r>
              <a:rPr lang="en-US" dirty="0" smtClean="0"/>
              <a:t>To check-in, first create an account at our website at okstateieee.org.</a:t>
            </a:r>
          </a:p>
          <a:p>
            <a:pPr>
              <a:lnSpc>
                <a:spcPct val="150000"/>
              </a:lnSpc>
            </a:pPr>
            <a:r>
              <a:rPr lang="en-US" dirty="0" smtClean="0"/>
              <a:t>After creating an account and signing in, go to checkin.okstateieee.org and clicking “Event </a:t>
            </a:r>
            <a:r>
              <a:rPr lang="en-US" smtClean="0"/>
              <a:t>Check-In</a:t>
            </a:r>
            <a:r>
              <a:rPr lang="en-US" smtClean="0"/>
              <a:t>”.</a:t>
            </a: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CHECKING-IN TO THIS EVENT</a:t>
            </a:r>
            <a:endParaRPr lang="en-US" dirty="0"/>
          </a:p>
        </p:txBody>
      </p:sp>
    </p:spTree>
    <p:extLst>
      <p:ext uri="{BB962C8B-B14F-4D97-AF65-F5344CB8AC3E}">
        <p14:creationId xmlns:p14="http://schemas.microsoft.com/office/powerpoint/2010/main" val="3019892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a:bodyPr>
          <a:lstStyle/>
          <a:p>
            <a:pPr>
              <a:lnSpc>
                <a:spcPct val="150000"/>
              </a:lnSpc>
            </a:pPr>
            <a:r>
              <a:rPr lang="en-US" dirty="0" smtClean="0"/>
              <a:t>September 3</a:t>
            </a:r>
            <a:r>
              <a:rPr lang="en-US" baseline="30000" dirty="0" smtClean="0"/>
              <a:t>rd</a:t>
            </a:r>
            <a:r>
              <a:rPr lang="en-US" dirty="0" smtClean="0"/>
              <a:t> – Texas Instruments Info Session (10 Electrons)</a:t>
            </a:r>
          </a:p>
          <a:p>
            <a:pPr lvl="1">
              <a:lnSpc>
                <a:spcPct val="150000"/>
              </a:lnSpc>
            </a:pPr>
            <a:r>
              <a:rPr lang="en-US" dirty="0" smtClean="0"/>
              <a:t>Currently scheduled for 5:30PM</a:t>
            </a:r>
          </a:p>
          <a:p>
            <a:pPr>
              <a:lnSpc>
                <a:spcPct val="150000"/>
              </a:lnSpc>
            </a:pPr>
            <a:r>
              <a:rPr lang="en-US" dirty="0" smtClean="0"/>
              <a:t>September 9</a:t>
            </a:r>
            <a:r>
              <a:rPr lang="en-US" baseline="30000" dirty="0" smtClean="0"/>
              <a:t>th</a:t>
            </a:r>
            <a:r>
              <a:rPr lang="en-US" dirty="0" smtClean="0"/>
              <a:t> – Movie Night on Discord (1 Electron)</a:t>
            </a:r>
          </a:p>
          <a:p>
            <a:pPr lvl="1">
              <a:lnSpc>
                <a:spcPct val="150000"/>
              </a:lnSpc>
            </a:pPr>
            <a:r>
              <a:rPr lang="en-US" dirty="0" smtClean="0"/>
              <a:t>7:00 PM</a:t>
            </a: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OUR NEXT EVENTS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581400"/>
            <a:ext cx="2057400" cy="3086100"/>
          </a:xfrm>
          <a:prstGeom prst="rect">
            <a:avLst/>
          </a:prstGeom>
        </p:spPr>
      </p:pic>
    </p:spTree>
    <p:extLst>
      <p:ext uri="{BB962C8B-B14F-4D97-AF65-F5344CB8AC3E}">
        <p14:creationId xmlns:p14="http://schemas.microsoft.com/office/powerpoint/2010/main" val="2338480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fontScale="92500"/>
          </a:bodyPr>
          <a:lstStyle/>
          <a:p>
            <a:pPr>
              <a:lnSpc>
                <a:spcPct val="150000"/>
              </a:lnSpc>
            </a:pPr>
            <a:r>
              <a:rPr lang="en-US" dirty="0" smtClean="0"/>
              <a:t>Website</a:t>
            </a:r>
          </a:p>
          <a:p>
            <a:pPr lvl="1">
              <a:lnSpc>
                <a:spcPct val="150000"/>
              </a:lnSpc>
            </a:pPr>
            <a:r>
              <a:rPr lang="en-US" dirty="0"/>
              <a:t>o</a:t>
            </a:r>
            <a:r>
              <a:rPr lang="en-US" dirty="0" smtClean="0"/>
              <a:t>kstateieee.org</a:t>
            </a:r>
            <a:endParaRPr lang="en-US" dirty="0"/>
          </a:p>
          <a:p>
            <a:pPr>
              <a:lnSpc>
                <a:spcPct val="150000"/>
              </a:lnSpc>
            </a:pPr>
            <a:r>
              <a:rPr lang="en-US" dirty="0" smtClean="0"/>
              <a:t>Facebook</a:t>
            </a:r>
            <a:r>
              <a:rPr lang="en-US" dirty="0"/>
              <a:t>, Twitter</a:t>
            </a:r>
          </a:p>
          <a:p>
            <a:pPr lvl="1">
              <a:lnSpc>
                <a:spcPct val="150000"/>
              </a:lnSpc>
            </a:pPr>
            <a:r>
              <a:rPr lang="en-US" dirty="0"/>
              <a:t> </a:t>
            </a:r>
            <a:r>
              <a:rPr lang="en-US" dirty="0">
                <a:latin typeface="Formata BoldCondensed" panose="020B0506000000000000" pitchFamily="34" charset="0"/>
              </a:rPr>
              <a:t>@</a:t>
            </a:r>
            <a:r>
              <a:rPr lang="en-US" dirty="0" err="1" smtClean="0">
                <a:latin typeface="Formata BoldCondensed" panose="020B0506000000000000" pitchFamily="34" charset="0"/>
              </a:rPr>
              <a:t>osuieee</a:t>
            </a:r>
            <a:endParaRPr lang="en-US" dirty="0" smtClean="0">
              <a:latin typeface="Formata BoldCondensed" panose="020B0506000000000000" pitchFamily="34" charset="0"/>
            </a:endParaRPr>
          </a:p>
          <a:p>
            <a:pPr>
              <a:lnSpc>
                <a:spcPct val="150000"/>
              </a:lnSpc>
            </a:pPr>
            <a:r>
              <a:rPr lang="en-US" dirty="0" smtClean="0">
                <a:latin typeface="+mj-lt"/>
              </a:rPr>
              <a:t>Discord</a:t>
            </a:r>
          </a:p>
          <a:p>
            <a:pPr lvl="1">
              <a:lnSpc>
                <a:spcPct val="150000"/>
              </a:lnSpc>
            </a:pPr>
            <a:r>
              <a:rPr lang="en-US" dirty="0">
                <a:latin typeface="+mj-lt"/>
              </a:rPr>
              <a:t>d</a:t>
            </a:r>
            <a:r>
              <a:rPr lang="en-US" dirty="0" smtClean="0">
                <a:latin typeface="+mj-lt"/>
              </a:rPr>
              <a:t>iscord.okstateieee.org</a:t>
            </a:r>
            <a:endParaRPr lang="en-US" dirty="0">
              <a:latin typeface="+mj-lt"/>
            </a:endParaRPr>
          </a:p>
          <a:p>
            <a:pPr>
              <a:lnSpc>
                <a:spcPct val="150000"/>
              </a:lnSpc>
            </a:pPr>
            <a:r>
              <a:rPr lang="en-US" dirty="0" err="1"/>
              <a:t>CampusLink</a:t>
            </a:r>
            <a:endParaRPr lang="en-US" dirty="0"/>
          </a:p>
          <a:p>
            <a:pPr lvl="1">
              <a:lnSpc>
                <a:spcPct val="150000"/>
              </a:lnSpc>
              <a:spcAft>
                <a:spcPts val="600"/>
              </a:spcAft>
            </a:pPr>
            <a:r>
              <a:rPr lang="en-US" u="sng" dirty="0"/>
              <a:t>campuslink.okstate.edu</a:t>
            </a:r>
            <a:r>
              <a:rPr lang="en-US" dirty="0"/>
              <a:t>, keyword “</a:t>
            </a:r>
            <a:r>
              <a:rPr lang="en-US" dirty="0">
                <a:latin typeface="Formata BoldCondensed" panose="020B0506000000000000" pitchFamily="34" charset="0"/>
              </a:rPr>
              <a:t>IEEE</a:t>
            </a:r>
            <a:r>
              <a:rPr lang="en-US" dirty="0"/>
              <a:t>”</a:t>
            </a:r>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a:t>FOLLOW IEEE</a:t>
            </a:r>
          </a:p>
        </p:txBody>
      </p:sp>
    </p:spTree>
    <p:extLst>
      <p:ext uri="{BB962C8B-B14F-4D97-AF65-F5344CB8AC3E}">
        <p14:creationId xmlns:p14="http://schemas.microsoft.com/office/powerpoint/2010/main" val="832363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a:bodyPr>
          <a:lstStyle/>
          <a:p>
            <a:pPr>
              <a:lnSpc>
                <a:spcPct val="150000"/>
              </a:lnSpc>
            </a:pPr>
            <a:r>
              <a:rPr lang="en-US" dirty="0" smtClean="0"/>
              <a:t>Any questions?</a:t>
            </a:r>
          </a:p>
          <a:p>
            <a:pPr>
              <a:lnSpc>
                <a:spcPct val="150000"/>
              </a:lnSpc>
            </a:pP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Q&amp;A/SUGGESTIONS</a:t>
            </a:r>
            <a:endParaRPr lang="en-US" dirty="0"/>
          </a:p>
        </p:txBody>
      </p:sp>
    </p:spTree>
    <p:extLst>
      <p:ext uri="{BB962C8B-B14F-4D97-AF65-F5344CB8AC3E}">
        <p14:creationId xmlns:p14="http://schemas.microsoft.com/office/powerpoint/2010/main" val="2510649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F74D5-88E5-4B5F-B7CC-4A6657F45E99}"/>
              </a:ext>
            </a:extLst>
          </p:cNvPr>
          <p:cNvSpPr>
            <a:spLocks noGrp="1"/>
          </p:cNvSpPr>
          <p:nvPr>
            <p:ph type="body" idx="1"/>
          </p:nvPr>
        </p:nvSpPr>
        <p:spPr/>
        <p:txBody>
          <a:bodyPr>
            <a:normAutofit/>
          </a:bodyPr>
          <a:lstStyle/>
          <a:p>
            <a:pPr>
              <a:lnSpc>
                <a:spcPct val="150000"/>
              </a:lnSpc>
            </a:pPr>
            <a:r>
              <a:rPr lang="en-US" dirty="0"/>
              <a:t>Welcome</a:t>
            </a:r>
            <a:r>
              <a:rPr lang="en-US" dirty="0" smtClean="0"/>
              <a:t>!</a:t>
            </a:r>
          </a:p>
          <a:p>
            <a:pPr>
              <a:lnSpc>
                <a:spcPct val="150000"/>
              </a:lnSpc>
            </a:pPr>
            <a:r>
              <a:rPr lang="en-US" dirty="0" smtClean="0"/>
              <a:t>Introduce Current Officers</a:t>
            </a:r>
          </a:p>
          <a:p>
            <a:pPr>
              <a:lnSpc>
                <a:spcPct val="150000"/>
              </a:lnSpc>
            </a:pPr>
            <a:r>
              <a:rPr lang="en-US" dirty="0" smtClean="0"/>
              <a:t>What is IEEE?</a:t>
            </a:r>
            <a:endParaRPr lang="en-US" dirty="0"/>
          </a:p>
          <a:p>
            <a:pPr>
              <a:lnSpc>
                <a:spcPct val="150000"/>
              </a:lnSpc>
            </a:pPr>
            <a:r>
              <a:rPr lang="en-US" dirty="0" smtClean="0"/>
              <a:t>Plans for the Semester</a:t>
            </a:r>
          </a:p>
          <a:p>
            <a:pPr>
              <a:lnSpc>
                <a:spcPct val="150000"/>
              </a:lnSpc>
            </a:pPr>
            <a:r>
              <a:rPr lang="en-US" dirty="0" smtClean="0"/>
              <a:t>Checking-In to This Event</a:t>
            </a:r>
            <a:endParaRPr lang="en-US" dirty="0"/>
          </a:p>
          <a:p>
            <a:pPr>
              <a:lnSpc>
                <a:spcPct val="150000"/>
              </a:lnSpc>
            </a:pPr>
            <a:r>
              <a:rPr lang="en-US" dirty="0" smtClean="0">
                <a:latin typeface="Formata Regular" panose="020B0500000000000000" pitchFamily="34" charset="0"/>
              </a:rPr>
              <a:t>Q&amp;A/Suggestions</a:t>
            </a:r>
            <a:endParaRPr lang="en-US" dirty="0">
              <a:latin typeface="Formata Regular" panose="020B0500000000000000" pitchFamily="34" charset="0"/>
            </a:endParaRPr>
          </a:p>
        </p:txBody>
      </p:sp>
      <p:sp>
        <p:nvSpPr>
          <p:cNvPr id="3" name="Title 2">
            <a:extLst>
              <a:ext uri="{FF2B5EF4-FFF2-40B4-BE49-F238E27FC236}">
                <a16:creationId xmlns:a16="http://schemas.microsoft.com/office/drawing/2014/main" id="{14707960-6860-41ED-87B7-D518D4B23EEF}"/>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105590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sz="half" idx="1"/>
          </p:nvPr>
        </p:nvSpPr>
        <p:spPr/>
        <p:txBody>
          <a:bodyPr>
            <a:normAutofit/>
          </a:bodyPr>
          <a:lstStyle/>
          <a:p>
            <a:pPr marL="0" indent="0" algn="ctr">
              <a:buNone/>
            </a:pPr>
            <a:endParaRPr lang="en-US" b="1" dirty="0">
              <a:latin typeface="Formata" panose="020B0500000000000000" pitchFamily="34" charset="0"/>
            </a:endParaRPr>
          </a:p>
          <a:p>
            <a:pPr marL="0" indent="0" algn="ctr">
              <a:buNone/>
            </a:pPr>
            <a:r>
              <a:rPr lang="en-US" b="1" dirty="0" smtClean="0">
                <a:latin typeface="Formata" panose="020B0500000000000000" pitchFamily="34" charset="0"/>
              </a:rPr>
              <a:t>Garrett Woodbridge</a:t>
            </a:r>
            <a:endParaRPr lang="en-US" b="1" dirty="0">
              <a:latin typeface="Formata" panose="020B0500000000000000" pitchFamily="34" charset="0"/>
            </a:endParaRPr>
          </a:p>
          <a:p>
            <a:pPr marL="0" indent="0" algn="ctr">
              <a:buNone/>
            </a:pPr>
            <a:r>
              <a:rPr lang="en-US" sz="2000" i="1" dirty="0">
                <a:latin typeface="Formata" panose="020B0500000000000000" pitchFamily="34" charset="0"/>
              </a:rPr>
              <a:t>President</a:t>
            </a:r>
          </a:p>
          <a:p>
            <a:pPr marL="0" indent="0" algn="ctr">
              <a:buNone/>
            </a:pPr>
            <a:endParaRPr lang="en-US" sz="2000" b="1" dirty="0">
              <a:latin typeface="Formata" panose="020B0500000000000000" pitchFamily="34" charset="0"/>
            </a:endParaRPr>
          </a:p>
          <a:p>
            <a:pPr marL="0" indent="0" algn="ctr">
              <a:buNone/>
            </a:pPr>
            <a:r>
              <a:rPr lang="en-US" b="1" dirty="0" smtClean="0">
                <a:latin typeface="Formata" panose="020B0500000000000000" pitchFamily="34" charset="0"/>
              </a:rPr>
              <a:t>Julia </a:t>
            </a:r>
            <a:r>
              <a:rPr lang="en-US" b="1" dirty="0" err="1" smtClean="0">
                <a:latin typeface="Formata" panose="020B0500000000000000" pitchFamily="34" charset="0"/>
              </a:rPr>
              <a:t>VanHoose</a:t>
            </a:r>
            <a:endParaRPr lang="en-US" b="1" dirty="0">
              <a:latin typeface="Formata" panose="020B0500000000000000" pitchFamily="34" charset="0"/>
            </a:endParaRPr>
          </a:p>
          <a:p>
            <a:pPr marL="0" indent="0" algn="ctr">
              <a:buNone/>
            </a:pPr>
            <a:r>
              <a:rPr lang="en-US" sz="2000" i="1" dirty="0">
                <a:latin typeface="Formata" panose="020B0500000000000000" pitchFamily="34" charset="0"/>
              </a:rPr>
              <a:t>Vice-President</a:t>
            </a:r>
          </a:p>
          <a:p>
            <a:pPr marL="0" indent="0" algn="ctr">
              <a:buNone/>
            </a:pPr>
            <a:endParaRPr lang="en-US" sz="2000" i="1" dirty="0">
              <a:latin typeface="Formata" panose="020B0500000000000000" pitchFamily="34" charset="0"/>
            </a:endParaRPr>
          </a:p>
          <a:p>
            <a:pPr marL="0" indent="0" algn="ctr">
              <a:buNone/>
            </a:pPr>
            <a:r>
              <a:rPr lang="en-US" b="1" dirty="0" smtClean="0">
                <a:latin typeface="Formata" panose="020B0500000000000000" pitchFamily="34" charset="0"/>
              </a:rPr>
              <a:t>Logan Downs</a:t>
            </a:r>
            <a:endParaRPr lang="en-US" b="1" dirty="0">
              <a:latin typeface="Formata" panose="020B0500000000000000" pitchFamily="34" charset="0"/>
            </a:endParaRPr>
          </a:p>
          <a:p>
            <a:pPr marL="0" indent="0" algn="ctr">
              <a:buNone/>
            </a:pPr>
            <a:r>
              <a:rPr lang="en-US" sz="2000" i="1" dirty="0">
                <a:latin typeface="Formata" panose="020B0500000000000000" pitchFamily="34" charset="0"/>
              </a:rPr>
              <a:t>Secretary</a:t>
            </a:r>
          </a:p>
        </p:txBody>
      </p:sp>
      <p:sp>
        <p:nvSpPr>
          <p:cNvPr id="5" name="Text Placeholder 4">
            <a:extLst>
              <a:ext uri="{FF2B5EF4-FFF2-40B4-BE49-F238E27FC236}">
                <a16:creationId xmlns:a16="http://schemas.microsoft.com/office/drawing/2014/main" id="{21D21307-4C8F-1B4B-B716-737E35A5BED0}"/>
              </a:ext>
            </a:extLst>
          </p:cNvPr>
          <p:cNvSpPr>
            <a:spLocks noGrp="1"/>
          </p:cNvSpPr>
          <p:nvPr>
            <p:ph type="body" sz="half" idx="2"/>
          </p:nvPr>
        </p:nvSpPr>
        <p:spPr/>
        <p:txBody>
          <a:bodyPr>
            <a:normAutofit/>
          </a:bodyPr>
          <a:lstStyle/>
          <a:p>
            <a:pPr marL="0" indent="0" algn="ctr">
              <a:buNone/>
            </a:pPr>
            <a:endParaRPr lang="en-US" b="1" dirty="0">
              <a:latin typeface="Formata" panose="020B0500000000000000" pitchFamily="34" charset="0"/>
            </a:endParaRPr>
          </a:p>
          <a:p>
            <a:pPr marL="0" indent="0" algn="ctr">
              <a:buNone/>
            </a:pPr>
            <a:r>
              <a:rPr lang="en-US" b="1" dirty="0" smtClean="0">
                <a:latin typeface="Formata" panose="020B0500000000000000" pitchFamily="34" charset="0"/>
              </a:rPr>
              <a:t>Ryan Horton</a:t>
            </a:r>
            <a:endParaRPr lang="en-US" b="1" dirty="0">
              <a:latin typeface="Formata" panose="020B0500000000000000" pitchFamily="34" charset="0"/>
            </a:endParaRPr>
          </a:p>
          <a:p>
            <a:pPr marL="0" indent="0" algn="ctr">
              <a:buNone/>
            </a:pPr>
            <a:r>
              <a:rPr lang="en-US" sz="2000" i="1" dirty="0">
                <a:latin typeface="Formata" panose="020B0500000000000000" pitchFamily="34" charset="0"/>
              </a:rPr>
              <a:t>Treasurer</a:t>
            </a:r>
          </a:p>
          <a:p>
            <a:pPr marL="0" indent="0" algn="ctr">
              <a:buNone/>
            </a:pPr>
            <a:endParaRPr lang="en-US" sz="2200" dirty="0">
              <a:latin typeface="Formata" panose="020B0500000000000000" pitchFamily="34" charset="0"/>
            </a:endParaRPr>
          </a:p>
          <a:p>
            <a:pPr marL="0" indent="0" algn="ctr">
              <a:buNone/>
            </a:pPr>
            <a:r>
              <a:rPr lang="en-US" b="1" dirty="0" smtClean="0">
                <a:latin typeface="Formata" panose="020B0500000000000000" pitchFamily="34" charset="0"/>
              </a:rPr>
              <a:t>Jackson Ball</a:t>
            </a:r>
            <a:endParaRPr lang="en-US" b="1" dirty="0">
              <a:latin typeface="Formata" panose="020B0500000000000000" pitchFamily="34" charset="0"/>
            </a:endParaRPr>
          </a:p>
          <a:p>
            <a:pPr marL="0" indent="0" algn="ctr">
              <a:buNone/>
            </a:pPr>
            <a:r>
              <a:rPr lang="en-US" sz="2000" i="1" dirty="0">
                <a:latin typeface="Formata" panose="020B0500000000000000" pitchFamily="34" charset="0"/>
              </a:rPr>
              <a:t>CEAT Representative</a:t>
            </a:r>
          </a:p>
          <a:p>
            <a:pPr marL="0" indent="0" algn="ctr">
              <a:buNone/>
            </a:pPr>
            <a:endParaRPr lang="en-US" sz="2000" dirty="0">
              <a:latin typeface="Formata" panose="020B0500000000000000" pitchFamily="34" charset="0"/>
            </a:endParaRPr>
          </a:p>
          <a:p>
            <a:pPr marL="0" indent="0" algn="ctr">
              <a:buNone/>
            </a:pPr>
            <a:r>
              <a:rPr lang="en-US" b="1" dirty="0">
                <a:latin typeface="Formata" panose="020B0500000000000000" pitchFamily="34" charset="0"/>
              </a:rPr>
              <a:t>Max Jackman</a:t>
            </a:r>
          </a:p>
          <a:p>
            <a:pPr marL="0" indent="0" algn="ctr">
              <a:buNone/>
            </a:pPr>
            <a:r>
              <a:rPr lang="en-US" sz="2000" i="1" dirty="0">
                <a:latin typeface="Formata" panose="020B0500000000000000" pitchFamily="34" charset="0"/>
              </a:rPr>
              <a:t>Publicity Director</a:t>
            </a:r>
          </a:p>
          <a:p>
            <a:pPr marL="0" indent="0" algn="ctr">
              <a:buNone/>
            </a:pPr>
            <a:endParaRPr lang="en-US" sz="2000" i="1" dirty="0">
              <a:latin typeface="Formata" panose="020B0500000000000000" pitchFamily="34" charset="0"/>
            </a:endParaRPr>
          </a:p>
          <a:p>
            <a:pPr marL="0" indent="0" algn="ctr">
              <a:buNone/>
            </a:pPr>
            <a:endParaRPr lang="en-US" sz="2000" i="1" dirty="0">
              <a:latin typeface="Formata" panose="020B0500000000000000" pitchFamily="34" charset="0"/>
            </a:endParaRPr>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CURRENT OFFICERS</a:t>
            </a:r>
            <a:endParaRPr lang="en-US" dirty="0"/>
          </a:p>
        </p:txBody>
      </p:sp>
      <p:sp>
        <p:nvSpPr>
          <p:cNvPr id="4" name="TextBox 3">
            <a:extLst>
              <a:ext uri="{FF2B5EF4-FFF2-40B4-BE49-F238E27FC236}">
                <a16:creationId xmlns:a16="http://schemas.microsoft.com/office/drawing/2014/main" id="{259E8BC4-6E6A-C24E-94E3-B77D1FEAF3F7}"/>
              </a:ext>
            </a:extLst>
          </p:cNvPr>
          <p:cNvSpPr txBox="1"/>
          <p:nvPr/>
        </p:nvSpPr>
        <p:spPr>
          <a:xfrm>
            <a:off x="609600" y="5541389"/>
            <a:ext cx="10972800" cy="830997"/>
          </a:xfrm>
          <a:prstGeom prst="rect">
            <a:avLst/>
          </a:prstGeom>
          <a:noFill/>
        </p:spPr>
        <p:txBody>
          <a:bodyPr wrap="square" rtlCol="0">
            <a:spAutoFit/>
          </a:bodyPr>
          <a:lstStyle/>
          <a:p>
            <a:pPr algn="ctr"/>
            <a:r>
              <a:rPr lang="en-US" sz="2800" b="1" dirty="0">
                <a:latin typeface="Formata" panose="020B0500000000000000" pitchFamily="34" charset="0"/>
              </a:rPr>
              <a:t>Dr. Daqing Piao</a:t>
            </a:r>
          </a:p>
          <a:p>
            <a:pPr algn="ctr"/>
            <a:r>
              <a:rPr lang="en-US" sz="2000" i="1" dirty="0">
                <a:latin typeface="Formata" panose="020B0500000000000000" pitchFamily="34" charset="0"/>
              </a:rPr>
              <a:t>Faculty Advisor</a:t>
            </a:r>
            <a:endParaRPr lang="en-US" sz="2000" dirty="0"/>
          </a:p>
        </p:txBody>
      </p:sp>
    </p:spTree>
    <p:extLst>
      <p:ext uri="{BB962C8B-B14F-4D97-AF65-F5344CB8AC3E}">
        <p14:creationId xmlns:p14="http://schemas.microsoft.com/office/powerpoint/2010/main" val="1927841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fontScale="92500"/>
          </a:bodyPr>
          <a:lstStyle/>
          <a:p>
            <a:pPr algn="l">
              <a:lnSpc>
                <a:spcPct val="150000"/>
              </a:lnSpc>
            </a:pPr>
            <a:r>
              <a:rPr lang="en-US" dirty="0"/>
              <a:t>IEEE stands for The Institute of Electrical and Electronics Engineers</a:t>
            </a:r>
            <a:r>
              <a:rPr lang="en-US" dirty="0" smtClean="0"/>
              <a:t>. IEEE </a:t>
            </a:r>
            <a:r>
              <a:rPr lang="en-US" dirty="0"/>
              <a:t>is the world’s largest technical professional organization dedicated to advancing technology for the benefit of humanity</a:t>
            </a:r>
            <a:r>
              <a:rPr lang="en-US" dirty="0" smtClean="0"/>
              <a:t>.</a:t>
            </a:r>
          </a:p>
          <a:p>
            <a:pPr algn="l">
              <a:lnSpc>
                <a:spcPct val="150000"/>
              </a:lnSpc>
            </a:pPr>
            <a:r>
              <a:rPr lang="en-US" dirty="0"/>
              <a:t>As a student branch </a:t>
            </a:r>
            <a:r>
              <a:rPr lang="en-US" dirty="0" smtClean="0"/>
              <a:t>of </a:t>
            </a:r>
            <a:r>
              <a:rPr lang="en-US" dirty="0"/>
              <a:t>IEEE, our mission is to prepare students for careers in technology</a:t>
            </a:r>
            <a:r>
              <a:rPr lang="en-US" dirty="0" smtClean="0"/>
              <a:t>.</a:t>
            </a:r>
          </a:p>
          <a:p>
            <a:pPr algn="l">
              <a:lnSpc>
                <a:spcPct val="150000"/>
              </a:lnSpc>
            </a:pPr>
            <a:r>
              <a:rPr lang="en-US" dirty="0" smtClean="0"/>
              <a:t>We do this through various events and projects including company spotlights, social events, and technical workshops.</a:t>
            </a: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WHAT IS IEEE?</a:t>
            </a:r>
            <a:endParaRPr lang="en-US" dirty="0"/>
          </a:p>
        </p:txBody>
      </p:sp>
    </p:spTree>
    <p:extLst>
      <p:ext uri="{BB962C8B-B14F-4D97-AF65-F5344CB8AC3E}">
        <p14:creationId xmlns:p14="http://schemas.microsoft.com/office/powerpoint/2010/main" val="2902464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fontScale="92500" lnSpcReduction="20000"/>
          </a:bodyPr>
          <a:lstStyle/>
          <a:p>
            <a:pPr algn="l">
              <a:lnSpc>
                <a:spcPct val="150000"/>
              </a:lnSpc>
            </a:pPr>
            <a:r>
              <a:rPr lang="en-US" dirty="0" smtClean="0"/>
              <a:t>We are introducing a new website this year! This website will serve as a place for students and members to stay up to date with everything IEEE</a:t>
            </a:r>
            <a:r>
              <a:rPr lang="en-US" dirty="0" smtClean="0"/>
              <a:t>.</a:t>
            </a:r>
          </a:p>
          <a:p>
            <a:pPr algn="l">
              <a:lnSpc>
                <a:spcPct val="150000"/>
              </a:lnSpc>
            </a:pPr>
            <a:r>
              <a:rPr lang="en-US" dirty="0" smtClean="0"/>
              <a:t>Check it out at okstateieee.org</a:t>
            </a:r>
            <a:endParaRPr lang="en-US" dirty="0" smtClean="0"/>
          </a:p>
          <a:p>
            <a:pPr algn="l">
              <a:lnSpc>
                <a:spcPct val="150000"/>
              </a:lnSpc>
            </a:pPr>
            <a:r>
              <a:rPr lang="en-US" dirty="0" smtClean="0"/>
              <a:t>We are also introducing a point system. For every event or meeting you attend, you’ll get Electrons. The more Electrons you get, the more entries you get in our end of the semester raffle. All event attendance will be tracked with our website.</a:t>
            </a:r>
          </a:p>
          <a:p>
            <a:pPr>
              <a:lnSpc>
                <a:spcPct val="150000"/>
              </a:lnSpc>
            </a:pP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PLANS FOR THE SEMESTER – WEBSITE &amp; ELECTRONS</a:t>
            </a:r>
            <a:endParaRPr lang="en-US" dirty="0"/>
          </a:p>
        </p:txBody>
      </p:sp>
    </p:spTree>
    <p:extLst>
      <p:ext uri="{BB962C8B-B14F-4D97-AF65-F5344CB8AC3E}">
        <p14:creationId xmlns:p14="http://schemas.microsoft.com/office/powerpoint/2010/main" val="907926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a:xfrm>
            <a:off x="609600" y="4139933"/>
            <a:ext cx="10972800" cy="1986231"/>
          </a:xfrm>
        </p:spPr>
        <p:txBody>
          <a:bodyPr>
            <a:normAutofit/>
          </a:bodyPr>
          <a:lstStyle/>
          <a:p>
            <a:pPr>
              <a:lnSpc>
                <a:spcPct val="150000"/>
              </a:lnSpc>
            </a:pPr>
            <a:r>
              <a:rPr lang="en-US" dirty="0" smtClean="0"/>
              <a:t>Want a guaranteed entry? Sign up for a National IEEE Membership ($32) for 5 Electrons!</a:t>
            </a: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smtClean="0"/>
              <a:t>PLANS FOR THE SEMESTER – WEBSITE &amp; ELECTRONS</a:t>
            </a:r>
            <a:endParaRPr lang="en-US" dirty="0"/>
          </a:p>
        </p:txBody>
      </p:sp>
      <p:pic>
        <p:nvPicPr>
          <p:cNvPr id="5" name="Picture 4"/>
          <p:cNvPicPr>
            <a:picLocks noChangeAspect="1"/>
          </p:cNvPicPr>
          <p:nvPr/>
        </p:nvPicPr>
        <p:blipFill>
          <a:blip r:embed="rId2"/>
          <a:stretch>
            <a:fillRect/>
          </a:stretch>
        </p:blipFill>
        <p:spPr>
          <a:xfrm>
            <a:off x="2362200" y="1554374"/>
            <a:ext cx="7248525" cy="2533650"/>
          </a:xfrm>
          <a:prstGeom prst="rect">
            <a:avLst/>
          </a:prstGeom>
        </p:spPr>
      </p:pic>
    </p:spTree>
    <p:extLst>
      <p:ext uri="{BB962C8B-B14F-4D97-AF65-F5344CB8AC3E}">
        <p14:creationId xmlns:p14="http://schemas.microsoft.com/office/powerpoint/2010/main" val="282740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a:bodyPr>
          <a:lstStyle/>
          <a:p>
            <a:pPr algn="l">
              <a:lnSpc>
                <a:spcPct val="150000"/>
              </a:lnSpc>
            </a:pPr>
            <a:r>
              <a:rPr lang="en-US" dirty="0" smtClean="0"/>
              <a:t>Later this semester, we are hoping to introduce a way for you to interact with potential employers and companies.</a:t>
            </a:r>
          </a:p>
          <a:p>
            <a:pPr algn="l">
              <a:lnSpc>
                <a:spcPct val="150000"/>
              </a:lnSpc>
            </a:pPr>
            <a:r>
              <a:rPr lang="en-US" dirty="0" smtClean="0"/>
              <a:t>You will need to have an account on our website to use this feature.</a:t>
            </a:r>
          </a:p>
          <a:p>
            <a:pPr algn="l">
              <a:lnSpc>
                <a:spcPct val="150000"/>
              </a:lnSpc>
            </a:pPr>
            <a:r>
              <a:rPr lang="en-US" dirty="0" smtClean="0"/>
              <a:t>Companies will also be able to view your profile and resume.</a:t>
            </a: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normAutofit fontScale="90000"/>
          </a:bodyPr>
          <a:lstStyle/>
          <a:p>
            <a:r>
              <a:rPr lang="en-US" dirty="0"/>
              <a:t>PLANS FOR THE SEMESTER – </a:t>
            </a:r>
            <a:r>
              <a:rPr lang="en-US" dirty="0" smtClean="0"/>
              <a:t>COMPANY CONNECTION</a:t>
            </a:r>
            <a:endParaRPr lang="en-US" dirty="0"/>
          </a:p>
        </p:txBody>
      </p:sp>
    </p:spTree>
    <p:extLst>
      <p:ext uri="{BB962C8B-B14F-4D97-AF65-F5344CB8AC3E}">
        <p14:creationId xmlns:p14="http://schemas.microsoft.com/office/powerpoint/2010/main" val="3570139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a:bodyPr>
          <a:lstStyle/>
          <a:p>
            <a:pPr algn="l">
              <a:lnSpc>
                <a:spcPct val="150000"/>
              </a:lnSpc>
            </a:pPr>
            <a:r>
              <a:rPr lang="en-US" dirty="0" smtClean="0"/>
              <a:t>We would like to compete in the </a:t>
            </a:r>
            <a:r>
              <a:rPr lang="en-US" dirty="0" err="1" smtClean="0"/>
              <a:t>IEEEXtreme</a:t>
            </a:r>
            <a:r>
              <a:rPr lang="en-US" dirty="0" smtClean="0"/>
              <a:t> programming competition this year.</a:t>
            </a:r>
          </a:p>
          <a:p>
            <a:pPr algn="l">
              <a:lnSpc>
                <a:spcPct val="150000"/>
              </a:lnSpc>
            </a:pPr>
            <a:r>
              <a:rPr lang="en-US" dirty="0" smtClean="0"/>
              <a:t>It is all virtual.</a:t>
            </a:r>
          </a:p>
          <a:p>
            <a:pPr algn="l">
              <a:lnSpc>
                <a:spcPct val="150000"/>
              </a:lnSpc>
            </a:pPr>
            <a:r>
              <a:rPr lang="en-US" dirty="0" smtClean="0"/>
              <a:t>A max of 3 members per team.</a:t>
            </a:r>
          </a:p>
          <a:p>
            <a:pPr algn="l">
              <a:lnSpc>
                <a:spcPct val="150000"/>
              </a:lnSpc>
            </a:pPr>
            <a:r>
              <a:rPr lang="en-US" dirty="0" smtClean="0"/>
              <a:t>All team members must be paid National IEEE members ($32).</a:t>
            </a:r>
          </a:p>
          <a:p>
            <a:pPr algn="l">
              <a:lnSpc>
                <a:spcPct val="150000"/>
              </a:lnSpc>
            </a:pPr>
            <a:r>
              <a:rPr lang="en-US" dirty="0" smtClean="0"/>
              <a:t>The competition is October 24</a:t>
            </a:r>
            <a:r>
              <a:rPr lang="en-US" baseline="30000" dirty="0" smtClean="0"/>
              <a:t>th</a:t>
            </a:r>
            <a:r>
              <a:rPr lang="en-US" dirty="0"/>
              <a:t>.</a:t>
            </a:r>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a:t>PLANS FOR THE SEMESTER – </a:t>
            </a:r>
            <a:r>
              <a:rPr lang="en-US" dirty="0" smtClean="0"/>
              <a:t>SOFTWARE</a:t>
            </a:r>
            <a:endParaRPr lang="en-US" dirty="0"/>
          </a:p>
        </p:txBody>
      </p:sp>
    </p:spTree>
    <p:extLst>
      <p:ext uri="{BB962C8B-B14F-4D97-AF65-F5344CB8AC3E}">
        <p14:creationId xmlns:p14="http://schemas.microsoft.com/office/powerpoint/2010/main" val="36236561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8B63C-1896-4959-A1E7-B0EE28A7D694}"/>
              </a:ext>
            </a:extLst>
          </p:cNvPr>
          <p:cNvSpPr>
            <a:spLocks noGrp="1"/>
          </p:cNvSpPr>
          <p:nvPr>
            <p:ph type="body" idx="1"/>
          </p:nvPr>
        </p:nvSpPr>
        <p:spPr/>
        <p:txBody>
          <a:bodyPr>
            <a:normAutofit lnSpcReduction="10000"/>
          </a:bodyPr>
          <a:lstStyle/>
          <a:p>
            <a:pPr>
              <a:lnSpc>
                <a:spcPct val="150000"/>
              </a:lnSpc>
            </a:pPr>
            <a:r>
              <a:rPr lang="en-US" dirty="0" smtClean="0"/>
              <a:t>We are planning on offering some circuit kits that you can build at home.</a:t>
            </a:r>
          </a:p>
          <a:p>
            <a:pPr>
              <a:lnSpc>
                <a:spcPct val="150000"/>
              </a:lnSpc>
            </a:pPr>
            <a:r>
              <a:rPr lang="en-US" dirty="0" smtClean="0"/>
              <a:t>The first kit is a DIY Arduino.</a:t>
            </a:r>
          </a:p>
          <a:p>
            <a:pPr>
              <a:lnSpc>
                <a:spcPct val="150000"/>
              </a:lnSpc>
            </a:pPr>
            <a:r>
              <a:rPr lang="en-US" dirty="0" smtClean="0"/>
              <a:t>This will most likely require soldering. You can use the soldering stations at the Endeavor after gaining your certification.</a:t>
            </a:r>
          </a:p>
          <a:p>
            <a:pPr>
              <a:lnSpc>
                <a:spcPct val="150000"/>
              </a:lnSpc>
            </a:pPr>
            <a:r>
              <a:rPr lang="en-US" dirty="0" smtClean="0"/>
              <a:t>We may be able to provide soldering irons and </a:t>
            </a:r>
            <a:r>
              <a:rPr lang="en-US" dirty="0" err="1" smtClean="0"/>
              <a:t>multimeters</a:t>
            </a:r>
            <a:r>
              <a:rPr lang="en-US" dirty="0" smtClean="0"/>
              <a:t> to check out.</a:t>
            </a:r>
            <a:endParaRPr lang="en-US" dirty="0"/>
          </a:p>
        </p:txBody>
      </p:sp>
      <p:sp>
        <p:nvSpPr>
          <p:cNvPr id="3" name="Title 2">
            <a:extLst>
              <a:ext uri="{FF2B5EF4-FFF2-40B4-BE49-F238E27FC236}">
                <a16:creationId xmlns:a16="http://schemas.microsoft.com/office/drawing/2014/main" id="{DF829C97-9887-4E47-BFD8-D748522C69FE}"/>
              </a:ext>
            </a:extLst>
          </p:cNvPr>
          <p:cNvSpPr>
            <a:spLocks noGrp="1"/>
          </p:cNvSpPr>
          <p:nvPr>
            <p:ph type="title"/>
          </p:nvPr>
        </p:nvSpPr>
        <p:spPr/>
        <p:txBody>
          <a:bodyPr/>
          <a:lstStyle/>
          <a:p>
            <a:r>
              <a:rPr lang="en-US" dirty="0"/>
              <a:t>PLANS FOR THE SEMESTER – </a:t>
            </a:r>
            <a:r>
              <a:rPr lang="en-US" dirty="0" smtClean="0"/>
              <a:t>HARDWARE</a:t>
            </a:r>
            <a:endParaRPr lang="en-US" dirty="0"/>
          </a:p>
        </p:txBody>
      </p:sp>
    </p:spTree>
    <p:extLst>
      <p:ext uri="{BB962C8B-B14F-4D97-AF65-F5344CB8AC3E}">
        <p14:creationId xmlns:p14="http://schemas.microsoft.com/office/powerpoint/2010/main" val="879320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EEE">
      <a:majorFont>
        <a:latin typeface="Formata Regular"/>
        <a:ea typeface=""/>
        <a:cs typeface=""/>
      </a:majorFont>
      <a:minorFont>
        <a:latin typeface="Formata Regular"/>
        <a:ea typeface=""/>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Custom Theme">
  <a:themeElements>
    <a:clrScheme name="Office Colors">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Fonts">
      <a:majorFont>
        <a:latin typeface="Calibri"/>
        <a:ea typeface="MS PGothic"/>
        <a:cs typeface=""/>
      </a:majorFont>
      <a:minorFont>
        <a:latin typeface="Calibri"/>
        <a:ea typeface="MS PGothic"/>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Custom Theme">
  <a:themeElements>
    <a:clrScheme name="Office Colors">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Fonts">
      <a:majorFont>
        <a:latin typeface="Calibri"/>
        <a:ea typeface="MS PGothic"/>
        <a:cs typeface=""/>
      </a:majorFont>
      <a:minorFont>
        <a:latin typeface="Calibri"/>
        <a:ea typeface="MS PGothic"/>
        <a:cs typeface=""/>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english</DirectSourceMarket>
    <MarketSpecific xmlns="4873beb7-5857-4685-be1f-d57550cc96cc" xsi:nil="true"/>
    <ApprovalStatus xmlns="4873beb7-5857-4685-be1f-d57550cc96cc">InProgress</ApprovalStatus>
    <PrimaryImageGen xmlns="4873beb7-5857-4685-be1f-d57550cc96cc">true</PrimaryImageGen>
    <ThumbnailAssetId xmlns="4873beb7-5857-4685-be1f-d57550cc96cc" xsi:nil="true"/>
    <NumericId xmlns="4873beb7-5857-4685-be1f-d57550cc96cc">-1</NumericId>
    <TPFriendlyName xmlns="4873beb7-5857-4685-be1f-d57550cc96cc">Contemporary blue design template</TPFriendlyName>
    <BusinessGroup xmlns="4873beb7-5857-4685-be1f-d57550cc96cc" xsi:nil="true"/>
    <APEditor xmlns="4873beb7-5857-4685-be1f-d57550cc96cc">
      <UserInfo>
        <DisplayName>REDMOND\v-luannv</DisplayName>
        <AccountId>92</AccountId>
        <AccountType/>
      </UserInfo>
    </APEditor>
    <SourceTitle xmlns="4873beb7-5857-4685-be1f-d57550cc96cc">Contemporary blue design template</SourceTitle>
    <OpenTemplate xmlns="4873beb7-5857-4685-be1f-d57550cc96cc">true</OpenTemplate>
    <UALocComments xmlns="4873beb7-5857-4685-be1f-d57550cc96cc" xsi:nil="true"/>
    <ParentAssetId xmlns="4873beb7-5857-4685-be1f-d57550cc96cc" xsi:nil="true"/>
    <PublishStatusLookup xmlns="4873beb7-5857-4685-be1f-d57550cc96cc">
      <Value>71365</Value>
      <Value>1583080</Value>
    </PublishStatusLookup>
    <IntlLangReviewDate xmlns="4873beb7-5857-4685-be1f-d57550cc96cc" xsi:nil="true"/>
    <MachineTranslated xmlns="4873beb7-5857-4685-be1f-d57550cc96cc">false</MachineTranslated>
    <OriginalSourceMarket xmlns="4873beb7-5857-4685-be1f-d57550cc96cc">english</OriginalSourceMarket>
    <TPInstallLocation xmlns="4873beb7-5857-4685-be1f-d57550cc96cc">{My Templates}</TPInstallLocation>
    <APDescription xmlns="4873beb7-5857-4685-be1f-d57550cc96cc" xsi:nil="true"/>
    <IntlLangReview xmlns="4873beb7-5857-4685-be1f-d57550cc96cc" xsi:nil="true"/>
    <UAProjectedTotalWords xmlns="4873beb7-5857-4685-be1f-d57550cc96cc" xsi:nil="true"/>
    <OutputCachingOn xmlns="4873beb7-5857-4685-be1f-d57550cc96cc">false</OutputCachingOn>
    <ContentItem xmlns="4873beb7-5857-4685-be1f-d57550cc96cc" xsi:nil="true"/>
    <ClipArtFilename xmlns="4873beb7-5857-4685-be1f-d57550cc96cc" xsi:nil="true"/>
    <AverageRating xmlns="4873beb7-5857-4685-be1f-d57550cc96cc" xsi:nil="true"/>
    <APAuthor xmlns="4873beb7-5857-4685-be1f-d57550cc96cc">
      <UserInfo>
        <DisplayName>REDMOND\cynvey</DisplayName>
        <AccountId>191</AccountId>
        <AccountType/>
      </UserInfo>
    </APAuthor>
    <TPAppVersion xmlns="4873beb7-5857-4685-be1f-d57550cc96cc">12</TPAppVersion>
    <TPCommandLine xmlns="4873beb7-5857-4685-be1f-d57550cc96cc">{PP} /n {FilePath}</TPCommandLine>
    <PublishTargets xmlns="4873beb7-5857-4685-be1f-d57550cc96cc">OfficeOnline</PublishTargets>
    <TPLaunchHelpLinkType xmlns="4873beb7-5857-4685-be1f-d57550cc96cc">Template</TPLaunchHelpLinkType>
    <EditorialStatus xmlns="4873beb7-5857-4685-be1f-d57550cc96cc" xsi:nil="true"/>
    <LastModifiedDateTime xmlns="4873beb7-5857-4685-be1f-d57550cc96cc" xsi:nil="true"/>
    <TimesCloned xmlns="4873beb7-5857-4685-be1f-d57550cc96cc" xsi:nil="true"/>
    <Provider xmlns="4873beb7-5857-4685-be1f-d57550cc96cc">EY006220130</Provider>
    <AcquiredFrom xmlns="4873beb7-5857-4685-be1f-d57550cc96cc" xsi:nil="true"/>
    <AssetStart xmlns="4873beb7-5857-4685-be1f-d57550cc96cc">2009-05-30T20:29:00+00:00</AssetStart>
    <LastHandOff xmlns="4873beb7-5857-4685-be1f-d57550cc96cc" xsi:nil="true"/>
    <TPClientViewer xmlns="4873beb7-5857-4685-be1f-d57550cc96cc">Microsoft Office PowerPoint</TPClientViewer>
    <ArtSampleDocs xmlns="4873beb7-5857-4685-be1f-d57550cc96cc" xsi:nil="true"/>
    <UACurrentWords xmlns="4873beb7-5857-4685-be1f-d57550cc96cc">0</UACurrentWords>
    <UALocRecommendation xmlns="4873beb7-5857-4685-be1f-d57550cc96cc">Localize</UALocRecommendation>
    <IsDeleted xmlns="4873beb7-5857-4685-be1f-d57550cc96cc">false</IsDeleted>
    <ShowIn xmlns="4873beb7-5857-4685-be1f-d57550cc96cc">Show everywhere</ShowIn>
    <UANotes xmlns="4873beb7-5857-4685-be1f-d57550cc96cc">online only. Removed PPT 12 design template appver per bug AWS Intl Support bug 22543 as it was causing problems with download.. O14_beta1FedEx</UANotes>
    <TemplateStatus xmlns="4873beb7-5857-4685-be1f-d57550cc96cc">Complete</TemplateStatus>
    <CSXHash xmlns="4873beb7-5857-4685-be1f-d57550cc96cc" xsi:nil="true"/>
    <VoteCount xmlns="4873beb7-5857-4685-be1f-d57550cc96cc" xsi:nil="true"/>
    <AssetExpire xmlns="4873beb7-5857-4685-be1f-d57550cc96cc">2100-01-01T00:00:00+00:00</AssetExpire>
    <CSXSubmissionMarket xmlns="4873beb7-5857-4685-be1f-d57550cc96cc" xsi:nil="true"/>
    <DSATActionTaken xmlns="4873beb7-5857-4685-be1f-d57550cc96cc" xsi:nil="true"/>
    <TPExecutable xmlns="4873beb7-5857-4685-be1f-d57550cc96cc" xsi:nil="true"/>
    <SubmitterId xmlns="4873beb7-5857-4685-be1f-d57550cc96cc" xsi:nil="true"/>
    <AssetType xmlns="4873beb7-5857-4685-be1f-d57550cc96cc">TP</AssetType>
    <BugNumber xmlns="4873beb7-5857-4685-be1f-d57550cc96cc">426091. 537272</BugNumber>
    <CSXSubmissionDate xmlns="4873beb7-5857-4685-be1f-d57550cc96cc" xsi:nil="true"/>
    <CSXUpdate xmlns="4873beb7-5857-4685-be1f-d57550cc96cc">false</CSXUpdate>
    <ApprovalLog xmlns="4873beb7-5857-4685-be1f-d57550cc96cc" xsi:nil="true"/>
    <Milestone xmlns="4873beb7-5857-4685-be1f-d57550cc96cc" xsi:nil="true"/>
    <OriginAsset xmlns="4873beb7-5857-4685-be1f-d57550cc96cc" xsi:nil="true"/>
    <TPComponent xmlns="4873beb7-5857-4685-be1f-d57550cc96cc">PPTFiles</TPComponent>
    <AssetId xmlns="4873beb7-5857-4685-be1f-d57550cc96cc">TP010073846</AssetId>
    <TPApplication xmlns="4873beb7-5857-4685-be1f-d57550cc96cc">PowerPoint</TPApplication>
    <TPLaunchHelpLink xmlns="4873beb7-5857-4685-be1f-d57550cc96cc" xsi:nil="true"/>
    <IntlLocPriority xmlns="4873beb7-5857-4685-be1f-d57550cc96cc" xsi:nil="true"/>
    <HandoffToMSDN xmlns="4873beb7-5857-4685-be1f-d57550cc96cc" xsi:nil="true"/>
    <PlannedPubDate xmlns="4873beb7-5857-4685-be1f-d57550cc96cc" xsi:nil="true"/>
    <CrawlForDependencies xmlns="4873beb7-5857-4685-be1f-d57550cc96cc">false</CrawlForDependencies>
    <IntlLangReviewer xmlns="4873beb7-5857-4685-be1f-d57550cc96cc" xsi:nil="true"/>
    <TrustLevel xmlns="4873beb7-5857-4685-be1f-d57550cc96cc">1 Microsoft Managed Content</TrustLevel>
    <IsSearchable xmlns="4873beb7-5857-4685-be1f-d57550cc96cc">false</IsSearchable>
    <TPNamespace xmlns="4873beb7-5857-4685-be1f-d57550cc96cc">POWERPNT</TPNamespace>
    <Markets xmlns="4873beb7-5857-4685-be1f-d57550cc96cc"/>
    <LastPublishResultLookup xmlns="4873beb7-5857-4685-be1f-d57550cc96cc" xsi:nil="true"/>
    <PolicheckWords xmlns="4873beb7-5857-4685-be1f-d57550cc96cc" xsi:nil="true"/>
    <FriendlyTitle xmlns="4873beb7-5857-4685-be1f-d57550cc96cc" xsi:nil="true"/>
    <Manager xmlns="4873beb7-5857-4685-be1f-d57550cc96cc" xsi:nil="true"/>
    <EditorialTags xmlns="4873beb7-5857-4685-be1f-d57550cc96cc" xsi:nil="true"/>
    <LegacyData xmlns="4873beb7-5857-4685-be1f-d57550cc96cc" xsi:nil="true"/>
    <Downloads xmlns="4873beb7-5857-4685-be1f-d57550cc96cc">0</Downloads>
    <Providers xmlns="4873beb7-5857-4685-be1f-d57550cc96cc" xsi:nil="true"/>
    <TemplateTemplateType xmlns="4873beb7-5857-4685-be1f-d57550cc96cc">PowerPoint 12 Default</TemplateTemplateType>
    <OOCacheId xmlns="4873beb7-5857-4685-be1f-d57550cc96cc" xsi:nil="true"/>
    <BlockPublish xmlns="4873beb7-5857-4685-be1f-d57550cc96cc" xsi:nil="true"/>
    <CampaignTagsTaxHTField0 xmlns="4873beb7-5857-4685-be1f-d57550cc96cc">
      <Terms xmlns="http://schemas.microsoft.com/office/infopath/2007/PartnerControls"/>
    </CampaignTagsTaxHTField0>
    <LocLastLocAttemptVersionLookup xmlns="4873beb7-5857-4685-be1f-d57550cc96cc">118287</LocLastLocAttemptVersionLookup>
    <LocLastLocAttemptVersionTypeLookup xmlns="4873beb7-5857-4685-be1f-d57550cc96cc" xsi:nil="true"/>
    <LocOverallPreviewStatusLookup xmlns="4873beb7-5857-4685-be1f-d57550cc96cc" xsi:nil="true"/>
    <LocOverallPublishStatusLookup xmlns="4873beb7-5857-4685-be1f-d57550cc96cc" xsi:nil="true"/>
    <TaxCatchAll xmlns="4873beb7-5857-4685-be1f-d57550cc96cc"/>
    <LocNewPublishedVersionLookup xmlns="4873beb7-5857-4685-be1f-d57550cc96cc" xsi:nil="true"/>
    <LocPublishedDependentAssetsLookup xmlns="4873beb7-5857-4685-be1f-d57550cc96cc" xsi:nil="true"/>
    <LocComments xmlns="4873beb7-5857-4685-be1f-d57550cc96cc" xsi:nil="true"/>
    <LocProcessedForMarketsLookup xmlns="4873beb7-5857-4685-be1f-d57550cc96cc" xsi:nil="true"/>
    <LocRecommendedHandoff xmlns="4873beb7-5857-4685-be1f-d57550cc96cc" xsi:nil="true"/>
    <LocManualTestRequired xmlns="4873beb7-5857-4685-be1f-d57550cc96cc" xsi:nil="true"/>
    <LocProcessedForHandoffsLookup xmlns="4873beb7-5857-4685-be1f-d57550cc96cc" xsi:nil="true"/>
    <LocOverallHandbackStatusLookup xmlns="4873beb7-5857-4685-be1f-d57550cc96cc" xsi:nil="true"/>
    <LocalizationTagsTaxHTField0 xmlns="4873beb7-5857-4685-be1f-d57550cc96cc">
      <Terms xmlns="http://schemas.microsoft.com/office/infopath/2007/PartnerControls"/>
    </LocalizationTagsTaxHTField0>
    <FeatureTagsTaxHTField0 xmlns="4873beb7-5857-4685-be1f-d57550cc96cc">
      <Terms xmlns="http://schemas.microsoft.com/office/infopath/2007/PartnerControls"/>
    </FeatureTagsTaxHTField0>
    <LocOverallLocStatusLookup xmlns="4873beb7-5857-4685-be1f-d57550cc96cc" xsi:nil="true"/>
    <LocPublishedLinkedAssetsLookup xmlns="4873beb7-5857-4685-be1f-d57550cc96cc" xsi:nil="true"/>
    <InternalTagsTaxHTField0 xmlns="4873beb7-5857-4685-be1f-d57550cc96cc">
      <Terms xmlns="http://schemas.microsoft.com/office/infopath/2007/PartnerControls"/>
    </InternalTagsTaxHTField0>
    <RecommendationsModifier xmlns="4873beb7-5857-4685-be1f-d57550cc96cc" xsi:nil="true"/>
    <ScenarioTagsTaxHTField0 xmlns="4873beb7-5857-4685-be1f-d57550cc96cc">
      <Terms xmlns="http://schemas.microsoft.com/office/infopath/2007/PartnerControls"/>
    </ScenarioTagsTaxHTField0>
    <OriginalRelease xmlns="4873beb7-5857-4685-be1f-d57550cc96cc">14</OriginalReleas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6A27F-3C5D-4FBA-9D24-506479B57DAA}">
  <ds:schemaRefs>
    <ds:schemaRef ds:uri="http://schemas.openxmlformats.org/package/2006/metadata/core-properties"/>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4873beb7-5857-4685-be1f-d57550cc96cc"/>
    <ds:schemaRef ds:uri="http://purl.org/dc/dcmitype/"/>
  </ds:schemaRefs>
</ds:datastoreItem>
</file>

<file path=customXml/itemProps2.xml><?xml version="1.0" encoding="utf-8"?>
<ds:datastoreItem xmlns:ds="http://schemas.openxmlformats.org/officeDocument/2006/customXml" ds:itemID="{50B57212-D278-4F09-9602-9B26806117BE}">
  <ds:schemaRefs>
    <ds:schemaRef ds:uri="http://schemas.microsoft.com/sharepoint/v3/contenttype/forms"/>
  </ds:schemaRefs>
</ds:datastoreItem>
</file>

<file path=customXml/itemProps3.xml><?xml version="1.0" encoding="utf-8"?>
<ds:datastoreItem xmlns:ds="http://schemas.openxmlformats.org/officeDocument/2006/customXml" ds:itemID="{D8FD1B72-46CC-4A99-8A37-DBF68CD60E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514</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Formata Regular</vt:lpstr>
      <vt:lpstr>Formata BoldCondensed</vt:lpstr>
      <vt:lpstr>Calibri</vt:lpstr>
      <vt:lpstr>Formata Bold</vt:lpstr>
      <vt:lpstr>MS PGothic</vt:lpstr>
      <vt:lpstr>Formata</vt:lpstr>
      <vt:lpstr>Custom Theme</vt:lpstr>
      <vt:lpstr>AUGUST GENERAL MEETING August 27, 2020 </vt:lpstr>
      <vt:lpstr>AGENDA</vt:lpstr>
      <vt:lpstr>CURRENT OFFICERS</vt:lpstr>
      <vt:lpstr>WHAT IS IEEE?</vt:lpstr>
      <vt:lpstr>PLANS FOR THE SEMESTER – WEBSITE &amp; ELECTRONS</vt:lpstr>
      <vt:lpstr>PLANS FOR THE SEMESTER – WEBSITE &amp; ELECTRONS</vt:lpstr>
      <vt:lpstr>PLANS FOR THE SEMESTER – COMPANY CONNECTION</vt:lpstr>
      <vt:lpstr>PLANS FOR THE SEMESTER – SOFTWARE</vt:lpstr>
      <vt:lpstr>PLANS FOR THE SEMESTER – HARDWARE</vt:lpstr>
      <vt:lpstr>CHECKING-IN TO THIS EVENT</vt:lpstr>
      <vt:lpstr>OUR NEXT EVENTS</vt:lpstr>
      <vt:lpstr>FOLLOW IEEE</vt:lpstr>
      <vt:lpstr>Q&amp;A/SUGGESTIONS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2018-09-12T01:36:54Z</dcterms:created>
  <dcterms:modified xsi:type="dcterms:W3CDTF">2020-08-27T23:50:08Z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Applications">
    <vt:lpwstr>65;#zpp120;#439;#tpl140;#79;#tpl120;#419;#zpp140;#496;#ppd140;#67;#ppd120</vt:lpwstr>
  </property>
  <property fmtid="{D5CDD505-2E9C-101B-9397-08002B2CF9AE}" pid="4" name="APTrustLevel">
    <vt:r8>1</vt:r8>
  </property>
</Properties>
</file>